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4"/>
  </p:notesMasterIdLst>
  <p:sldIdLst>
    <p:sldId id="256" r:id="rId2"/>
    <p:sldId id="257" r:id="rId3"/>
    <p:sldId id="297" r:id="rId4"/>
    <p:sldId id="258" r:id="rId5"/>
    <p:sldId id="259" r:id="rId6"/>
    <p:sldId id="260" r:id="rId7"/>
    <p:sldId id="261" r:id="rId8"/>
    <p:sldId id="267" r:id="rId9"/>
    <p:sldId id="262" r:id="rId10"/>
    <p:sldId id="263" r:id="rId11"/>
    <p:sldId id="266" r:id="rId12"/>
    <p:sldId id="264" r:id="rId13"/>
    <p:sldId id="298" r:id="rId14"/>
    <p:sldId id="265" r:id="rId15"/>
    <p:sldId id="268" r:id="rId16"/>
    <p:sldId id="269" r:id="rId17"/>
    <p:sldId id="270" r:id="rId18"/>
    <p:sldId id="271" r:id="rId19"/>
    <p:sldId id="272" r:id="rId20"/>
    <p:sldId id="273" r:id="rId21"/>
    <p:sldId id="274" r:id="rId22"/>
    <p:sldId id="275" r:id="rId23"/>
    <p:sldId id="276" r:id="rId24"/>
    <p:sldId id="277" r:id="rId25"/>
    <p:sldId id="279" r:id="rId26"/>
    <p:sldId id="280" r:id="rId27"/>
    <p:sldId id="281" r:id="rId28"/>
    <p:sldId id="282" r:id="rId29"/>
    <p:sldId id="283" r:id="rId30"/>
    <p:sldId id="284" r:id="rId31"/>
    <p:sldId id="285" r:id="rId32"/>
    <p:sldId id="286" r:id="rId33"/>
    <p:sldId id="287" r:id="rId34"/>
    <p:sldId id="288" r:id="rId35"/>
    <p:sldId id="289" r:id="rId36"/>
    <p:sldId id="294" r:id="rId37"/>
    <p:sldId id="295" r:id="rId38"/>
    <p:sldId id="296" r:id="rId39"/>
    <p:sldId id="290" r:id="rId40"/>
    <p:sldId id="291" r:id="rId41"/>
    <p:sldId id="292" r:id="rId42"/>
    <p:sldId id="293"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theme" Target="theme/theme1.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41" Type="http://schemas.openxmlformats.org/officeDocument/2006/relationships/slide" Target="slides/slide40.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6F52A3-A790-4D5C-B455-9C106B945481}" type="datetimeFigureOut">
              <a:rPr lang="en-US" smtClean="0"/>
              <a:pPr/>
              <a:t>9/3/2020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E3DCB3-7140-4C43-870B-14B9D9A43E5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48885239-B669-40DB-817E-63F2C7262413}" type="datetimeFigureOut">
              <a:rPr lang="en-US" smtClean="0"/>
              <a:pPr/>
              <a:t>9/3/2020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479711C-2E39-4D4C-BB9F-7A606FCCED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885239-B669-40DB-817E-63F2C7262413}" type="datetimeFigureOut">
              <a:rPr lang="en-US" smtClean="0"/>
              <a:pPr/>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9711C-2E39-4D4C-BB9F-7A606FCCED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885239-B669-40DB-817E-63F2C7262413}" type="datetimeFigureOut">
              <a:rPr lang="en-US" smtClean="0"/>
              <a:pPr/>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9711C-2E39-4D4C-BB9F-7A606FCCED1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885239-B669-40DB-817E-63F2C7262413}" type="datetimeFigureOut">
              <a:rPr lang="en-US" smtClean="0"/>
              <a:pPr/>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9711C-2E39-4D4C-BB9F-7A606FCCED1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8885239-B669-40DB-817E-63F2C7262413}" type="datetimeFigureOut">
              <a:rPr lang="en-US" smtClean="0"/>
              <a:pPr/>
              <a:t>9/3/2020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9711C-2E39-4D4C-BB9F-7A606FCCED1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8885239-B669-40DB-817E-63F2C7262413}" type="datetimeFigureOut">
              <a:rPr lang="en-US" smtClean="0"/>
              <a:pPr/>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9711C-2E39-4D4C-BB9F-7A606FCCED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8885239-B669-40DB-817E-63F2C7262413}" type="datetimeFigureOut">
              <a:rPr lang="en-US" smtClean="0"/>
              <a:pPr/>
              <a:t>9/3/2020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9711C-2E39-4D4C-BB9F-7A606FCCED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48885239-B669-40DB-817E-63F2C7262413}" type="datetimeFigureOut">
              <a:rPr lang="en-US" smtClean="0"/>
              <a:pPr/>
              <a:t>9/3/2020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9711C-2E39-4D4C-BB9F-7A606FCCED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885239-B669-40DB-817E-63F2C7262413}" type="datetimeFigureOut">
              <a:rPr lang="en-US" smtClean="0"/>
              <a:pPr/>
              <a:t>9/3/2020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9711C-2E39-4D4C-BB9F-7A606FCCED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8885239-B669-40DB-817E-63F2C7262413}" type="datetimeFigureOut">
              <a:rPr lang="en-US" smtClean="0"/>
              <a:pPr/>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9711C-2E39-4D4C-BB9F-7A606FCCED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48885239-B669-40DB-817E-63F2C7262413}" type="datetimeFigureOut">
              <a:rPr lang="en-US" smtClean="0"/>
              <a:pPr/>
              <a:t>9/3/2020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479711C-2E39-4D4C-BB9F-7A606FCCED1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8885239-B669-40DB-817E-63F2C7262413}" type="datetimeFigureOut">
              <a:rPr lang="en-US" smtClean="0"/>
              <a:pPr/>
              <a:t>9/3/2020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479711C-2E39-4D4C-BB9F-7A606FCCED1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6.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image" Target="../media/image8.pn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3" Type="http://schemas.openxmlformats.org/officeDocument/2006/relationships/image" Target="../media/image10.png" /><Relationship Id="rId2" Type="http://schemas.openxmlformats.org/officeDocument/2006/relationships/image" Target="../media/image9.png" /><Relationship Id="rId1" Type="http://schemas.openxmlformats.org/officeDocument/2006/relationships/slideLayout" Target="../slideLayouts/slideLayout2.xml" /><Relationship Id="rId6" Type="http://schemas.openxmlformats.org/officeDocument/2006/relationships/image" Target="../media/image12.png" /><Relationship Id="rId5" Type="http://schemas.openxmlformats.org/officeDocument/2006/relationships/image" Target="../media/image11.png" /><Relationship Id="rId4" Type="http://schemas.openxmlformats.org/officeDocument/2006/relationships/image" Target="../media/image8.png" /></Relationships>
</file>

<file path=ppt/slides/_rels/slide24.xml.rels><?xml version="1.0" encoding="UTF-8" standalone="yes"?>
<Relationships xmlns="http://schemas.openxmlformats.org/package/2006/relationships"><Relationship Id="rId3" Type="http://schemas.openxmlformats.org/officeDocument/2006/relationships/image" Target="../media/image14.png" /><Relationship Id="rId2" Type="http://schemas.openxmlformats.org/officeDocument/2006/relationships/image" Target="../media/image13.png" /><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3" Type="http://schemas.openxmlformats.org/officeDocument/2006/relationships/image" Target="../media/image15.png" /><Relationship Id="rId2" Type="http://schemas.openxmlformats.org/officeDocument/2006/relationships/image" Target="../media/image11.png" /><Relationship Id="rId1" Type="http://schemas.openxmlformats.org/officeDocument/2006/relationships/slideLayout" Target="../slideLayouts/slideLayout2.xml" /><Relationship Id="rId5" Type="http://schemas.openxmlformats.org/officeDocument/2006/relationships/image" Target="../media/image17.png" /><Relationship Id="rId4" Type="http://schemas.openxmlformats.org/officeDocument/2006/relationships/image" Target="../media/image16.png" /></Relationships>
</file>

<file path=ppt/slides/_rels/slide26.xml.rels><?xml version="1.0" encoding="UTF-8" standalone="yes"?>
<Relationships xmlns="http://schemas.openxmlformats.org/package/2006/relationships"><Relationship Id="rId3" Type="http://schemas.openxmlformats.org/officeDocument/2006/relationships/image" Target="../media/image19.png" /><Relationship Id="rId2" Type="http://schemas.openxmlformats.org/officeDocument/2006/relationships/image" Target="../media/image18.png" /><Relationship Id="rId1" Type="http://schemas.openxmlformats.org/officeDocument/2006/relationships/slideLayout" Target="../slideLayouts/slideLayout2.xml" /><Relationship Id="rId4" Type="http://schemas.openxmlformats.org/officeDocument/2006/relationships/image" Target="../media/image20.png"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2" Type="http://schemas.openxmlformats.org/officeDocument/2006/relationships/image" Target="../media/image21.png" /><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2" Type="http://schemas.openxmlformats.org/officeDocument/2006/relationships/image" Target="../media/image21.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2" Type="http://schemas.openxmlformats.org/officeDocument/2006/relationships/image" Target="../media/image22.png" /><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2" Type="http://schemas.openxmlformats.org/officeDocument/2006/relationships/image" Target="../media/image23.png" /><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2" Type="http://schemas.openxmlformats.org/officeDocument/2006/relationships/image" Target="../media/image24.png" /><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3" Type="http://schemas.openxmlformats.org/officeDocument/2006/relationships/image" Target="../media/image26.png" /><Relationship Id="rId2" Type="http://schemas.openxmlformats.org/officeDocument/2006/relationships/image" Target="../media/image25.png" /><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3" Type="http://schemas.openxmlformats.org/officeDocument/2006/relationships/image" Target="../media/image28.png" /><Relationship Id="rId2" Type="http://schemas.openxmlformats.org/officeDocument/2006/relationships/image" Target="../media/image27.png" /><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3" Type="http://schemas.openxmlformats.org/officeDocument/2006/relationships/image" Target="../media/image30.png" /><Relationship Id="rId2" Type="http://schemas.openxmlformats.org/officeDocument/2006/relationships/image" Target="../media/image29.png" /><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3" Type="http://schemas.openxmlformats.org/officeDocument/2006/relationships/image" Target="../media/image32.png" /><Relationship Id="rId2" Type="http://schemas.openxmlformats.org/officeDocument/2006/relationships/image" Target="../media/image31.png" /><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3" Type="http://schemas.openxmlformats.org/officeDocument/2006/relationships/image" Target="../media/image34.png" /><Relationship Id="rId2" Type="http://schemas.openxmlformats.org/officeDocument/2006/relationships/image" Target="../media/image33.png" /><Relationship Id="rId1" Type="http://schemas.openxmlformats.org/officeDocument/2006/relationships/slideLayout" Target="../slideLayouts/slideLayout2.xml" /><Relationship Id="rId4" Type="http://schemas.openxmlformats.org/officeDocument/2006/relationships/image" Target="../media/image35.png"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pn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381001"/>
            <a:ext cx="6096000" cy="914399"/>
          </a:xfrm>
        </p:spPr>
        <p:txBody>
          <a:bodyPr>
            <a:normAutofit fontScale="90000"/>
          </a:bodyPr>
          <a:lstStyle/>
          <a:p>
            <a:r>
              <a:rPr lang="en-US" b="1" dirty="0">
                <a:solidFill>
                  <a:srgbClr val="FF0000"/>
                </a:solidFill>
              </a:rPr>
              <a:t>Quantum Mechanics</a:t>
            </a:r>
          </a:p>
        </p:txBody>
      </p:sp>
      <p:sp>
        <p:nvSpPr>
          <p:cNvPr id="3" name="Subtitle 2"/>
          <p:cNvSpPr>
            <a:spLocks noGrp="1"/>
          </p:cNvSpPr>
          <p:nvPr>
            <p:ph type="subTitle" idx="1"/>
          </p:nvPr>
        </p:nvSpPr>
        <p:spPr>
          <a:xfrm>
            <a:off x="685800" y="1600200"/>
            <a:ext cx="7772400" cy="4495800"/>
          </a:xfrm>
        </p:spPr>
        <p:txBody>
          <a:bodyPr>
            <a:normAutofit/>
          </a:bodyPr>
          <a:lstStyle/>
          <a:p>
            <a:pPr algn="l"/>
            <a:r>
              <a:rPr lang="en-US" b="1" dirty="0">
                <a:solidFill>
                  <a:srgbClr val="FF0000"/>
                </a:solidFill>
              </a:rPr>
              <a:t>Black Body Radiation  Law</a:t>
            </a:r>
            <a:r>
              <a:rPr lang="en-US" dirty="0">
                <a:solidFill>
                  <a:srgbClr val="FF0000"/>
                </a:solidFill>
              </a:rPr>
              <a:t>:</a:t>
            </a:r>
          </a:p>
          <a:p>
            <a:pPr algn="just">
              <a:buFont typeface="Arial" pitchFamily="34" charset="0"/>
              <a:buChar char="•"/>
            </a:pPr>
            <a:r>
              <a:rPr lang="en-US" dirty="0"/>
              <a:t>A Solid body, which absorbs all the radiation  that falls on it ,is known  as black body and radiation emitted by such a body on heating is known as black body radiation.</a:t>
            </a:r>
          </a:p>
          <a:p>
            <a:pPr algn="just">
              <a:buFont typeface="Arial" pitchFamily="34" charset="0"/>
              <a:buChar char="•"/>
            </a:pPr>
            <a:r>
              <a:rPr lang="en-US" dirty="0"/>
              <a:t>At low  temperature ,energy or radiation is absorbed by the body where as when it is heated ,it emits electromagnetic radiation. </a:t>
            </a:r>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5257800" cy="990600"/>
          </a:xfrm>
        </p:spPr>
        <p:txBody>
          <a:bodyPr>
            <a:normAutofit/>
          </a:bodyPr>
          <a:lstStyle/>
          <a:p>
            <a:r>
              <a:rPr lang="en-US" sz="3600" b="1" dirty="0">
                <a:solidFill>
                  <a:srgbClr val="FF0000"/>
                </a:solidFill>
              </a:rPr>
              <a:t>Photoelectric  Effect :</a:t>
            </a:r>
          </a:p>
        </p:txBody>
      </p:sp>
      <p:sp>
        <p:nvSpPr>
          <p:cNvPr id="3" name="Content Placeholder 2"/>
          <p:cNvSpPr>
            <a:spLocks noGrp="1"/>
          </p:cNvSpPr>
          <p:nvPr>
            <p:ph idx="1"/>
          </p:nvPr>
        </p:nvSpPr>
        <p:spPr>
          <a:xfrm>
            <a:off x="457200" y="1600200"/>
            <a:ext cx="8229600" cy="4953000"/>
          </a:xfrm>
        </p:spPr>
        <p:txBody>
          <a:bodyPr>
            <a:noAutofit/>
          </a:bodyPr>
          <a:lstStyle/>
          <a:p>
            <a:pPr>
              <a:buFont typeface="Wingdings" pitchFamily="2" charset="2"/>
              <a:buChar char="§"/>
            </a:pPr>
            <a:r>
              <a:rPr lang="en-US" dirty="0"/>
              <a:t>When a beam of electromagnetic radiation of sufficiently high frequency falls on a metal surface , electrons are ejected from metal to surface. This phenomenon is known as photoelectric effect.</a:t>
            </a:r>
          </a:p>
          <a:p>
            <a:pPr>
              <a:buFont typeface="Wingdings" pitchFamily="2" charset="2"/>
              <a:buChar char="§"/>
            </a:pPr>
            <a:endParaRPr lang="en-US" sz="2800" dirty="0"/>
          </a:p>
          <a:p>
            <a:pPr>
              <a:buFont typeface="Wingdings" pitchFamily="2" charset="2"/>
              <a:buChar char="§"/>
            </a:pPr>
            <a:endParaRPr lang="en-US" sz="2800" dirty="0"/>
          </a:p>
          <a:p>
            <a:pPr>
              <a:buNone/>
            </a:pPr>
            <a:endParaRPr lang="en-US" sz="2800" dirty="0"/>
          </a:p>
          <a:p>
            <a:pPr>
              <a:buFont typeface="Wingdings" pitchFamily="2" charset="2"/>
              <a:buChar char="§"/>
            </a:pPr>
            <a:endParaRPr lang="en-US" sz="2800" dirty="0"/>
          </a:p>
          <a:p>
            <a:pPr>
              <a:buFont typeface="Wingdings" pitchFamily="2" charset="2"/>
              <a:buChar char="§"/>
            </a:pPr>
            <a:endParaRPr lang="en-US" sz="2800" dirty="0"/>
          </a:p>
          <a:p>
            <a:pPr>
              <a:buFont typeface="Wingdings" pitchFamily="2" charset="2"/>
              <a:buChar char="§"/>
            </a:pPr>
            <a:endParaRPr lang="en-US" sz="2800" dirty="0"/>
          </a:p>
        </p:txBody>
      </p:sp>
      <p:pic>
        <p:nvPicPr>
          <p:cNvPr id="1026" name="Picture 2" descr="C:\Users\Sinkar\Desktop\download.png"/>
          <p:cNvPicPr>
            <a:picLocks noChangeAspect="1" noChangeArrowheads="1"/>
          </p:cNvPicPr>
          <p:nvPr/>
        </p:nvPicPr>
        <p:blipFill>
          <a:blip r:embed="rId2"/>
          <a:srcRect/>
          <a:stretch>
            <a:fillRect/>
          </a:stretch>
        </p:blipFill>
        <p:spPr bwMode="auto">
          <a:xfrm>
            <a:off x="2133600" y="4267200"/>
            <a:ext cx="4876800" cy="21336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382000" cy="5105400"/>
          </a:xfrm>
        </p:spPr>
        <p:txBody>
          <a:bodyPr>
            <a:normAutofit fontScale="92500"/>
          </a:bodyPr>
          <a:lstStyle/>
          <a:p>
            <a:pPr algn="just"/>
            <a:r>
              <a:rPr lang="en-US" sz="4200" dirty="0"/>
              <a:t>Photoelectric emission of electron is possible only with a radiation of certain minimum frequency called threshold frequency(</a:t>
            </a:r>
            <a:r>
              <a:rPr lang="el-GR" sz="4200" dirty="0"/>
              <a:t>ν</a:t>
            </a:r>
            <a:r>
              <a:rPr lang="en-US" sz="2400" dirty="0"/>
              <a:t>0</a:t>
            </a:r>
            <a:r>
              <a:rPr lang="en-US" sz="4200" dirty="0"/>
              <a:t>),which varies from metal </a:t>
            </a:r>
            <a:r>
              <a:rPr lang="en-US" sz="4200"/>
              <a:t>to metal.</a:t>
            </a:r>
            <a:endParaRPr lang="en-US" sz="4200" dirty="0"/>
          </a:p>
          <a:p>
            <a:pPr algn="just"/>
            <a:r>
              <a:rPr lang="en-US" sz="4200" dirty="0"/>
              <a:t>If the frequency of incident radiation is decreased below threshold value ,no electrons are ejected at all.</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buNone/>
            </a:pPr>
            <a:r>
              <a:rPr lang="en-US" sz="4000" dirty="0"/>
              <a:t>There are two significant experimental observations of photoelectric effect.</a:t>
            </a:r>
          </a:p>
          <a:p>
            <a:pPr marL="514350" indent="-514350">
              <a:buAutoNum type="arabicPeriod"/>
            </a:pPr>
            <a:r>
              <a:rPr lang="en-US" sz="4000" dirty="0"/>
              <a:t>The kinetic energy of photoelectrons increases on increasing the frequency but remains unaffected on increasing the intensity of the incident light .</a:t>
            </a:r>
          </a:p>
          <a:p>
            <a:pPr marL="514350" indent="-514350">
              <a:buAutoNum type="arabicPeriod"/>
            </a:pPr>
            <a:r>
              <a:rPr lang="en-US" sz="4000" dirty="0"/>
              <a:t>An increases in the intensity of incident light increases the rate of emission of photoelectron.</a:t>
            </a:r>
          </a:p>
          <a:p>
            <a:pPr marL="514350" indent="-514350">
              <a:buNone/>
            </a:pP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458200" cy="4906963"/>
          </a:xfrm>
        </p:spPr>
        <p:txBody>
          <a:bodyPr>
            <a:normAutofit/>
          </a:bodyPr>
          <a:lstStyle/>
          <a:p>
            <a:pPr marL="514350" indent="-514350" algn="just">
              <a:buNone/>
            </a:pPr>
            <a:r>
              <a:rPr lang="en-US" dirty="0"/>
              <a:t>    Classical  wave theory of light fails to explain these observations.</a:t>
            </a:r>
          </a:p>
          <a:p>
            <a:pPr marL="514350" indent="-514350" algn="just">
              <a:buNone/>
            </a:pPr>
            <a:r>
              <a:rPr lang="en-US" dirty="0"/>
              <a:t>      In 1905 , Albert Einstein used Planck's idea of energy quantization and explained photoelectric effect by application of quantum theory of light.</a:t>
            </a:r>
          </a:p>
          <a:p>
            <a:pPr marL="514350" indent="-514350" algn="just">
              <a:buNone/>
            </a:pPr>
            <a:r>
              <a:rPr lang="en-US" dirty="0"/>
              <a:t>1. When a photon of light of particular frequency hits an electron in a metal, its energy is used to overcome the energy that binds electron in the metal and to increase kinetic energy of electron .</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buNone/>
            </a:pPr>
            <a:r>
              <a:rPr lang="en-US" dirty="0"/>
              <a:t>                   h</a:t>
            </a:r>
            <a:r>
              <a:rPr lang="el-GR" dirty="0"/>
              <a:t>ν</a:t>
            </a:r>
            <a:r>
              <a:rPr lang="en-US" dirty="0"/>
              <a:t> =h</a:t>
            </a:r>
            <a:r>
              <a:rPr lang="el-GR" dirty="0"/>
              <a:t>ν</a:t>
            </a:r>
            <a:r>
              <a:rPr lang="en-US" sz="2000" dirty="0"/>
              <a:t>0 +</a:t>
            </a:r>
            <a:r>
              <a:rPr lang="en-US" sz="2800" dirty="0"/>
              <a:t>1/2m</a:t>
            </a:r>
            <a:r>
              <a:rPr lang="en-US" sz="2000" dirty="0"/>
              <a:t> </a:t>
            </a:r>
          </a:p>
          <a:p>
            <a:pPr>
              <a:buNone/>
            </a:pPr>
            <a:r>
              <a:rPr lang="en-US" sz="2000" dirty="0"/>
              <a:t> </a:t>
            </a:r>
            <a:r>
              <a:rPr lang="en-US" sz="2800" dirty="0"/>
              <a:t>where </a:t>
            </a:r>
            <a:r>
              <a:rPr lang="en-US" dirty="0"/>
              <a:t>h</a:t>
            </a:r>
            <a:r>
              <a:rPr lang="el-GR" dirty="0"/>
              <a:t>ν</a:t>
            </a:r>
            <a:r>
              <a:rPr lang="en-US" sz="2800" dirty="0"/>
              <a:t> is the energy of the incident photon</a:t>
            </a:r>
          </a:p>
          <a:p>
            <a:pPr>
              <a:buNone/>
            </a:pPr>
            <a:r>
              <a:rPr lang="en-US" sz="3600" dirty="0"/>
              <a:t>h</a:t>
            </a:r>
            <a:r>
              <a:rPr lang="el-GR" sz="3600" dirty="0"/>
              <a:t>ν</a:t>
            </a:r>
            <a:r>
              <a:rPr lang="en-US" sz="1800" dirty="0"/>
              <a:t>0</a:t>
            </a:r>
            <a:r>
              <a:rPr lang="en-US" sz="2800" dirty="0"/>
              <a:t> is the minimum energy required for electron to escape from the metal and is constant for a given solid.</a:t>
            </a:r>
          </a:p>
          <a:p>
            <a:pPr>
              <a:buNone/>
            </a:pPr>
            <a:r>
              <a:rPr lang="en-US" sz="2800" dirty="0"/>
              <a:t>       Now energy of a photon is proportional to the frequency of incident radiation  thus kinetic energy of photoelectrons increases as the frequency of incident radiation is increased as (hv</a:t>
            </a:r>
            <a:r>
              <a:rPr lang="en-US" sz="2000" dirty="0"/>
              <a:t>0)</a:t>
            </a:r>
            <a:r>
              <a:rPr lang="en-US" sz="2800" dirty="0"/>
              <a:t> is constant for particular solid.</a:t>
            </a:r>
          </a:p>
          <a:p>
            <a:pPr>
              <a:buNone/>
            </a:pPr>
            <a:r>
              <a:rPr lang="en-US" sz="2800" dirty="0"/>
              <a:t>2. Increase in intensity of light would mean increase in the number of photons per unit volume, which releases electrons from the metal surface. Thus this increases the rate of emission of electrons and kinetic energy of the electrons remains unaffected.</a:t>
            </a:r>
          </a:p>
          <a:p>
            <a:pPr>
              <a:buNone/>
            </a:pPr>
            <a:endParaRPr lang="en-US" sz="4800" dirty="0"/>
          </a:p>
        </p:txBody>
      </p:sp>
      <p:sp>
        <p:nvSpPr>
          <p:cNvPr id="286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86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86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77"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810000" y="457200"/>
            <a:ext cx="381000" cy="47625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6400800" cy="743712"/>
          </a:xfrm>
        </p:spPr>
        <p:txBody>
          <a:bodyPr>
            <a:normAutofit fontScale="90000"/>
          </a:bodyPr>
          <a:lstStyle/>
          <a:p>
            <a:pPr algn="l"/>
            <a:r>
              <a:rPr lang="en-US" b="1" dirty="0">
                <a:solidFill>
                  <a:srgbClr val="FF0000"/>
                </a:solidFill>
              </a:rPr>
              <a:t>de-Broglie’s Hypothesis:</a:t>
            </a:r>
          </a:p>
        </p:txBody>
      </p:sp>
      <p:sp>
        <p:nvSpPr>
          <p:cNvPr id="3" name="Content Placeholder 2"/>
          <p:cNvSpPr>
            <a:spLocks noGrp="1"/>
          </p:cNvSpPr>
          <p:nvPr>
            <p:ph idx="1"/>
          </p:nvPr>
        </p:nvSpPr>
        <p:spPr>
          <a:xfrm>
            <a:off x="457200" y="1600200"/>
            <a:ext cx="8382000" cy="5029200"/>
          </a:xfrm>
        </p:spPr>
        <p:txBody>
          <a:bodyPr>
            <a:noAutofit/>
          </a:bodyPr>
          <a:lstStyle/>
          <a:p>
            <a:pPr algn="just"/>
            <a:r>
              <a:rPr lang="en-US" sz="2800" dirty="0"/>
              <a:t>In 1905 Einstein suggested that light has a dual character, as wave and also as particle .In 1923 Louis  de-Broglie proposed that dual nature of light is not only confined to radiation but could also be extended for matter.</a:t>
            </a:r>
          </a:p>
          <a:p>
            <a:pPr algn="just"/>
            <a:r>
              <a:rPr lang="en-US" sz="2800" dirty="0"/>
              <a:t>   In other words matter has a dual </a:t>
            </a:r>
            <a:r>
              <a:rPr lang="en-US" sz="2800" dirty="0" err="1"/>
              <a:t>character,as</a:t>
            </a:r>
            <a:r>
              <a:rPr lang="en-US" sz="2800" dirty="0"/>
              <a:t> wave and also as particle.</a:t>
            </a:r>
          </a:p>
          <a:p>
            <a:pPr algn="just"/>
            <a:r>
              <a:rPr lang="en-US" sz="2800" dirty="0"/>
              <a:t>In Bohr’s theory electron is treated as a particle but de-Broglie’s theory suggest that matter and therefore electron also has a dual character both as a material particle and as a wave .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92500"/>
          </a:bodyPr>
          <a:lstStyle/>
          <a:p>
            <a:r>
              <a:rPr lang="en-US" dirty="0"/>
              <a:t>This equation can be derived by using mass energy relation </a:t>
            </a:r>
          </a:p>
          <a:p>
            <a:pPr>
              <a:buNone/>
            </a:pPr>
            <a:r>
              <a:rPr lang="en-US" dirty="0"/>
              <a:t>                       E = mc</a:t>
            </a:r>
            <a:r>
              <a:rPr lang="en-US" baseline="30000" dirty="0"/>
              <a:t>2</a:t>
            </a:r>
            <a:r>
              <a:rPr lang="en-US" dirty="0"/>
              <a:t>        ………….(1)</a:t>
            </a:r>
          </a:p>
          <a:p>
            <a:pPr>
              <a:buNone/>
            </a:pPr>
            <a:r>
              <a:rPr lang="en-US" dirty="0"/>
              <a:t>But we known energy of photon is,</a:t>
            </a:r>
          </a:p>
          <a:p>
            <a:pPr>
              <a:buNone/>
            </a:pPr>
            <a:r>
              <a:rPr lang="en-US" dirty="0"/>
              <a:t>                      E = h</a:t>
            </a:r>
            <a:r>
              <a:rPr lang="el-GR" dirty="0"/>
              <a:t>ν</a:t>
            </a:r>
            <a:r>
              <a:rPr lang="en-US" dirty="0"/>
              <a:t>            ………… (2)</a:t>
            </a:r>
          </a:p>
          <a:p>
            <a:pPr>
              <a:buNone/>
            </a:pPr>
            <a:r>
              <a:rPr lang="en-US" dirty="0"/>
              <a:t>Combining equation (1)&amp;(2)</a:t>
            </a:r>
          </a:p>
          <a:p>
            <a:pPr>
              <a:buNone/>
            </a:pPr>
            <a:r>
              <a:rPr lang="en-US" dirty="0"/>
              <a:t>                     h</a:t>
            </a:r>
            <a:r>
              <a:rPr lang="el-GR" dirty="0"/>
              <a:t>ν</a:t>
            </a:r>
            <a:r>
              <a:rPr lang="en-US" dirty="0"/>
              <a:t> = mc</a:t>
            </a:r>
            <a:r>
              <a:rPr lang="en-US" baseline="30000" dirty="0"/>
              <a:t>2</a:t>
            </a:r>
            <a:r>
              <a:rPr lang="en-US" dirty="0"/>
              <a:t>         ……….. (3)</a:t>
            </a:r>
          </a:p>
          <a:p>
            <a:pPr>
              <a:buNone/>
            </a:pPr>
            <a:r>
              <a:rPr lang="en-US" dirty="0"/>
              <a:t>                   </a:t>
            </a:r>
            <a:r>
              <a:rPr lang="en-US" dirty="0" err="1"/>
              <a:t>hc</a:t>
            </a:r>
            <a:r>
              <a:rPr lang="en-US" dirty="0"/>
              <a:t>/</a:t>
            </a:r>
            <a:r>
              <a:rPr lang="el-GR" dirty="0"/>
              <a:t>λ</a:t>
            </a:r>
            <a:r>
              <a:rPr lang="en-US" dirty="0"/>
              <a:t> = mc</a:t>
            </a:r>
            <a:r>
              <a:rPr lang="en-US" baseline="30000" dirty="0"/>
              <a:t>2</a:t>
            </a:r>
            <a:r>
              <a:rPr lang="en-US" dirty="0"/>
              <a:t>                {But </a:t>
            </a:r>
            <a:r>
              <a:rPr lang="el-GR" dirty="0"/>
              <a:t>ν</a:t>
            </a:r>
            <a:r>
              <a:rPr lang="en-US" dirty="0"/>
              <a:t>=c/</a:t>
            </a:r>
            <a:r>
              <a:rPr lang="el-GR" dirty="0"/>
              <a:t>λ</a:t>
            </a:r>
            <a:r>
              <a:rPr lang="en-US" dirty="0"/>
              <a:t>}</a:t>
            </a:r>
          </a:p>
          <a:p>
            <a:pPr>
              <a:buNone/>
            </a:pPr>
            <a:r>
              <a:rPr lang="en-US" dirty="0"/>
              <a:t>                   Rearranging equation      </a:t>
            </a:r>
          </a:p>
          <a:p>
            <a:pPr>
              <a:buNone/>
            </a:pPr>
            <a:r>
              <a:rPr lang="en-US" dirty="0"/>
              <a:t>                        </a:t>
            </a:r>
            <a:r>
              <a:rPr lang="el-GR" dirty="0"/>
              <a:t>λ</a:t>
            </a:r>
            <a:r>
              <a:rPr lang="en-US" dirty="0"/>
              <a:t> = h/mc</a:t>
            </a:r>
          </a:p>
          <a:p>
            <a:pPr>
              <a:buNone/>
            </a:pPr>
            <a:r>
              <a:rPr lang="en-US" dirty="0"/>
              <a:t>                        λ = h/</a:t>
            </a:r>
            <a:r>
              <a:rPr lang="en-US" dirty="0" err="1"/>
              <a:t>mv</a:t>
            </a:r>
            <a:r>
              <a:rPr lang="en-US" dirty="0"/>
              <a:t> = h/p</a:t>
            </a:r>
          </a:p>
          <a:p>
            <a:pPr>
              <a:buNone/>
            </a:pPr>
            <a:r>
              <a:rPr lang="en-US" dirty="0"/>
              <a:t>Where ,P is the momentum of particle.</a:t>
            </a:r>
          </a:p>
          <a:p>
            <a:pPr>
              <a:buNone/>
            </a:pPr>
            <a:r>
              <a:rPr lang="en-US" dirty="0"/>
              <a:t>This is known as de-Broglie’s equation.</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b="1" dirty="0">
                <a:solidFill>
                  <a:srgbClr val="FF0000"/>
                </a:solidFill>
              </a:rPr>
              <a:t>Bohr’s Model of Hydrogen Atom:</a:t>
            </a:r>
          </a:p>
        </p:txBody>
      </p:sp>
      <p:sp>
        <p:nvSpPr>
          <p:cNvPr id="3" name="Content Placeholder 2"/>
          <p:cNvSpPr>
            <a:spLocks noGrp="1"/>
          </p:cNvSpPr>
          <p:nvPr>
            <p:ph idx="1"/>
          </p:nvPr>
        </p:nvSpPr>
        <p:spPr>
          <a:xfrm>
            <a:off x="457200" y="1219200"/>
            <a:ext cx="8153400" cy="5410200"/>
          </a:xfrm>
        </p:spPr>
        <p:txBody>
          <a:bodyPr>
            <a:normAutofit/>
          </a:bodyPr>
          <a:lstStyle/>
          <a:p>
            <a:pPr>
              <a:buNone/>
            </a:pPr>
            <a:r>
              <a:rPr lang="en-US" dirty="0"/>
              <a:t>Neil Bohr (1913) used quantum theory for an explanations of spectral lines of Hydrogen atom </a:t>
            </a:r>
            <a:r>
              <a:rPr lang="en-US" sz="3000" b="1" dirty="0"/>
              <a:t>. </a:t>
            </a:r>
          </a:p>
          <a:p>
            <a:pPr>
              <a:buNone/>
            </a:pPr>
            <a:r>
              <a:rPr lang="en-US" sz="3000" b="1" dirty="0"/>
              <a:t>The postulates are as follows.</a:t>
            </a:r>
            <a:endParaRPr lang="en-US" b="1" dirty="0"/>
          </a:p>
          <a:p>
            <a:pPr marL="514350" indent="-514350">
              <a:buAutoNum type="arabicPeriod"/>
            </a:pPr>
            <a:r>
              <a:rPr lang="en-US" dirty="0"/>
              <a:t>Electron can move around the nucleus only in certain specified circular orbits. These orbits are assumed to be stable and an electron while moving in one of these orbits does not radiate.</a:t>
            </a:r>
          </a:p>
          <a:p>
            <a:pPr marL="514350" indent="-514350">
              <a:buAutoNum type="arabicPeriod"/>
            </a:pPr>
            <a:r>
              <a:rPr lang="en-US" dirty="0"/>
              <a:t>The number of such stable or stationary orbit is determined by the quantum condition that the angular momentum of the electrons is integral multiple of h/2</a:t>
            </a:r>
            <a:r>
              <a:rPr lang="el-GR" dirty="0"/>
              <a:t>π</a:t>
            </a:r>
            <a:r>
              <a:rPr lang="en-US" dirty="0"/>
              <a:t> (n= 1,2,3…….)</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just">
              <a:buNone/>
            </a:pPr>
            <a:endParaRPr lang="en-US" dirty="0"/>
          </a:p>
          <a:p>
            <a:pPr algn="just">
              <a:buNone/>
            </a:pPr>
            <a:r>
              <a:rPr lang="en-US" dirty="0"/>
              <a:t>3.Atoms radiate or absorbs only when an electron jumps from one state to another </a:t>
            </a:r>
            <a:r>
              <a:rPr lang="en-US" dirty="0" err="1"/>
              <a:t>state.The</a:t>
            </a:r>
            <a:r>
              <a:rPr lang="en-US" dirty="0"/>
              <a:t> frequency of the light emitted or absorbed is in accordance with the relation given by the quantum theory,</a:t>
            </a:r>
          </a:p>
          <a:p>
            <a:pPr algn="ctr">
              <a:buNone/>
            </a:pPr>
            <a:r>
              <a:rPr lang="en-US" b="1" dirty="0"/>
              <a:t>          ΔE = E</a:t>
            </a:r>
            <a:r>
              <a:rPr lang="en-US" sz="2400" b="1" dirty="0"/>
              <a:t>2</a:t>
            </a:r>
            <a:r>
              <a:rPr lang="en-US" b="1" dirty="0"/>
              <a:t>-E</a:t>
            </a:r>
            <a:r>
              <a:rPr lang="en-US" sz="2400" b="1" dirty="0"/>
              <a:t>1</a:t>
            </a:r>
            <a:r>
              <a:rPr lang="en-US" b="1" dirty="0"/>
              <a:t>=h</a:t>
            </a:r>
            <a:r>
              <a:rPr lang="el-GR" b="1" dirty="0"/>
              <a:t>ν</a:t>
            </a:r>
            <a:endParaRPr lang="en-US" b="1" dirty="0"/>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Defects of Bohr’s Theory:</a:t>
            </a:r>
          </a:p>
        </p:txBody>
      </p:sp>
      <p:sp>
        <p:nvSpPr>
          <p:cNvPr id="3" name="Content Placeholder 2"/>
          <p:cNvSpPr>
            <a:spLocks noGrp="1"/>
          </p:cNvSpPr>
          <p:nvPr>
            <p:ph idx="1"/>
          </p:nvPr>
        </p:nvSpPr>
        <p:spPr/>
        <p:txBody>
          <a:bodyPr/>
          <a:lstStyle/>
          <a:p>
            <a:pPr>
              <a:buNone/>
            </a:pPr>
            <a:r>
              <a:rPr lang="en-US" dirty="0"/>
              <a:t>1. Bohr’s theory explains the hydrogen spectrum but does not give any explanation  for their fine structure.</a:t>
            </a:r>
          </a:p>
          <a:p>
            <a:pPr>
              <a:buNone/>
            </a:pPr>
            <a:r>
              <a:rPr lang="en-US" dirty="0"/>
              <a:t>(Zeeman Effect)</a:t>
            </a:r>
          </a:p>
          <a:p>
            <a:pPr>
              <a:buNone/>
            </a:pPr>
            <a:r>
              <a:rPr lang="en-US" dirty="0"/>
              <a:t>2.Bohr’s theory explains spectrum of atom containing single electron like hydrogen atom but fails when it is applied to atom containing more than one electron.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10600" cy="5287963"/>
          </a:xfrm>
        </p:spPr>
        <p:txBody>
          <a:bodyPr>
            <a:noAutofit/>
          </a:bodyPr>
          <a:lstStyle/>
          <a:p>
            <a:pPr algn="just"/>
            <a:r>
              <a:rPr lang="en-US" dirty="0"/>
              <a:t>No object is a perfect black body .for practical purpose an isothermal cavity with small hole ,through  which radiation from outside may be admitted is considered as  a black body. </a:t>
            </a:r>
          </a:p>
          <a:p>
            <a:pPr algn="just"/>
            <a:r>
              <a:rPr lang="en-US" dirty="0"/>
              <a:t>The radiation entering cavity through the hole is absorbed completely due to repeated reflections inside the cavity. When  a cavity is heated , radiation of all wavelengths called black body radiation would be emitted from the hole.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pPr algn="just">
              <a:buNone/>
            </a:pPr>
            <a:r>
              <a:rPr lang="en-US" sz="3200" dirty="0"/>
              <a:t>3</a:t>
            </a:r>
            <a:r>
              <a:rPr lang="en-US" dirty="0"/>
              <a:t>.According to Bohr’s theory angular momentum of an electron is integral multiple of h/2</a:t>
            </a:r>
            <a:r>
              <a:rPr lang="el-GR" dirty="0"/>
              <a:t>π</a:t>
            </a:r>
            <a:r>
              <a:rPr lang="en-US" dirty="0"/>
              <a:t>. This is not true, certain electrons possess zero angular momentum too.</a:t>
            </a:r>
          </a:p>
          <a:p>
            <a:pPr algn="just">
              <a:buNone/>
            </a:pPr>
            <a:r>
              <a:rPr lang="en-US" dirty="0"/>
              <a:t>4.Bohr’s postulates of circular path proved </a:t>
            </a:r>
            <a:r>
              <a:rPr lang="en-US" dirty="0" err="1"/>
              <a:t>wrong,as</a:t>
            </a:r>
            <a:r>
              <a:rPr lang="en-US" dirty="0"/>
              <a:t> electron had no defined path, circular or elliptical.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00800" cy="868362"/>
          </a:xfrm>
        </p:spPr>
        <p:txBody>
          <a:bodyPr>
            <a:normAutofit/>
          </a:bodyPr>
          <a:lstStyle/>
          <a:p>
            <a:r>
              <a:rPr lang="en-US" sz="3200" b="1" dirty="0">
                <a:solidFill>
                  <a:srgbClr val="FF0000"/>
                </a:solidFill>
              </a:rPr>
              <a:t>Heisenberg’s Uncertainty Principle :</a:t>
            </a:r>
          </a:p>
        </p:txBody>
      </p:sp>
      <p:sp>
        <p:nvSpPr>
          <p:cNvPr id="3" name="Content Placeholder 2"/>
          <p:cNvSpPr>
            <a:spLocks noGrp="1"/>
          </p:cNvSpPr>
          <p:nvPr>
            <p:ph idx="1"/>
          </p:nvPr>
        </p:nvSpPr>
        <p:spPr>
          <a:xfrm>
            <a:off x="457200" y="1447800"/>
            <a:ext cx="8229600" cy="4876800"/>
          </a:xfrm>
        </p:spPr>
        <p:txBody>
          <a:bodyPr>
            <a:normAutofit/>
          </a:bodyPr>
          <a:lstStyle/>
          <a:p>
            <a:r>
              <a:rPr lang="en-US" dirty="0"/>
              <a:t>The most important consequence of the wave nature of matter is the Uncertainty principle developed by W.Heisenberge in 1927.</a:t>
            </a:r>
          </a:p>
          <a:p>
            <a:r>
              <a:rPr lang="en-US" dirty="0"/>
              <a:t>According to this principle it is impossible to measure  simultaneously both conjugate properties accurately. e.g. both the position and the momentum of a moving particle cannot be determined accurately.</a:t>
            </a:r>
          </a:p>
          <a:p>
            <a:pPr algn="ctr">
              <a:buNone/>
            </a:pPr>
            <a:r>
              <a:rPr lang="en-US" dirty="0"/>
              <a:t> ΔX*ΔP≥ h/4</a:t>
            </a:r>
            <a:r>
              <a:rPr lang="el-GR" dirty="0"/>
              <a:t>π</a:t>
            </a:r>
            <a:endParaRPr lang="en-US" dirty="0"/>
          </a:p>
          <a:p>
            <a:pPr>
              <a:buFont typeface="Arial" pitchFamily="34" charset="0"/>
              <a:buChar char="•"/>
            </a:pPr>
            <a:r>
              <a:rPr lang="en-US" dirty="0"/>
              <a:t>    </a:t>
            </a:r>
            <a:r>
              <a:rPr lang="el-GR" dirty="0"/>
              <a:t>Δ</a:t>
            </a:r>
            <a:r>
              <a:rPr lang="en-US" dirty="0"/>
              <a:t>X is uncertainty in measurement of position </a:t>
            </a:r>
          </a:p>
          <a:p>
            <a:pPr>
              <a:buFont typeface="Arial" pitchFamily="34" charset="0"/>
              <a:buChar char="•"/>
            </a:pPr>
            <a:r>
              <a:rPr lang="en-US" dirty="0"/>
              <a:t>    </a:t>
            </a:r>
            <a:r>
              <a:rPr lang="el-GR" dirty="0"/>
              <a:t>Δ</a:t>
            </a:r>
            <a:r>
              <a:rPr lang="en-US" dirty="0"/>
              <a:t>P is that of momentum.</a:t>
            </a:r>
          </a:p>
          <a:p>
            <a:pPr>
              <a:buNone/>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5867400" cy="856488"/>
          </a:xfrm>
        </p:spPr>
        <p:txBody>
          <a:bodyPr>
            <a:normAutofit/>
          </a:bodyPr>
          <a:lstStyle/>
          <a:p>
            <a:r>
              <a:rPr lang="en-US" sz="3600" b="1" dirty="0">
                <a:solidFill>
                  <a:srgbClr val="FF0000"/>
                </a:solidFill>
              </a:rPr>
              <a:t>Schrodinger’s Wave Equation:</a:t>
            </a:r>
          </a:p>
        </p:txBody>
      </p:sp>
      <p:sp>
        <p:nvSpPr>
          <p:cNvPr id="3" name="Content Placeholder 2"/>
          <p:cNvSpPr>
            <a:spLocks noGrp="1"/>
          </p:cNvSpPr>
          <p:nvPr>
            <p:ph idx="1"/>
          </p:nvPr>
        </p:nvSpPr>
        <p:spPr/>
        <p:txBody>
          <a:bodyPr>
            <a:normAutofit/>
          </a:bodyPr>
          <a:lstStyle/>
          <a:p>
            <a:pPr>
              <a:buNone/>
            </a:pPr>
            <a:r>
              <a:rPr lang="en-US" dirty="0"/>
              <a:t>  Schrodinger (1926) derived an equation known after his name as Schrodinger’s wave equation. This wave equation is based upon the idea of an electron as standing wave around the nucleus.</a:t>
            </a:r>
          </a:p>
          <a:p>
            <a:pPr>
              <a:buNone/>
            </a:pPr>
            <a:r>
              <a:rPr lang="en-US" dirty="0"/>
              <a:t>Let us consider an electron wave of wavelength </a:t>
            </a:r>
            <a:r>
              <a:rPr lang="el-GR" dirty="0"/>
              <a:t>λ</a:t>
            </a:r>
            <a:r>
              <a:rPr lang="en-US" dirty="0"/>
              <a:t> moving along x-axis .The wave equation for standing wave is,</a:t>
            </a:r>
          </a:p>
          <a:p>
            <a:pPr>
              <a:buNone/>
            </a:pPr>
            <a:r>
              <a:rPr lang="en-US" dirty="0"/>
              <a:t>                        </a:t>
            </a:r>
          </a:p>
          <a:p>
            <a:pPr>
              <a:buNone/>
            </a:pPr>
            <a:r>
              <a:rPr lang="en-US" dirty="0"/>
              <a:t>                            </a:t>
            </a:r>
            <a:r>
              <a:rPr lang="en-US" sz="2800" dirty="0"/>
              <a:t>ψ = </a:t>
            </a:r>
            <a:r>
              <a:rPr lang="en-US" sz="2800" dirty="0" err="1"/>
              <a:t>Asin</a:t>
            </a:r>
            <a:r>
              <a:rPr lang="en-US" sz="2800" dirty="0"/>
              <a:t>                </a:t>
            </a:r>
            <a:r>
              <a:rPr lang="en-US" dirty="0"/>
              <a:t>…………..(1)</a:t>
            </a:r>
          </a:p>
          <a:p>
            <a:pPr>
              <a:buNone/>
            </a:pPr>
            <a:endParaRPr lang="en-US" dirty="0"/>
          </a:p>
          <a:p>
            <a:pPr>
              <a:buNone/>
            </a:pP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191000" y="5029200"/>
            <a:ext cx="457200" cy="42862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lstStyle/>
          <a:p>
            <a:pPr>
              <a:buNone/>
            </a:pPr>
            <a:r>
              <a:rPr lang="en-US" sz="2800" dirty="0"/>
              <a:t>Where , </a:t>
            </a:r>
            <a:r>
              <a:rPr lang="el-GR" sz="2800" dirty="0"/>
              <a:t>ψ</a:t>
            </a:r>
            <a:r>
              <a:rPr lang="en-US" sz="2800" dirty="0"/>
              <a:t> is wave function,</a:t>
            </a:r>
          </a:p>
          <a:p>
            <a:pPr>
              <a:buNone/>
            </a:pPr>
            <a:r>
              <a:rPr lang="en-US" sz="2800" dirty="0"/>
              <a:t>                x is displacement of wave along x-axis. </a:t>
            </a:r>
          </a:p>
          <a:p>
            <a:pPr>
              <a:buNone/>
            </a:pPr>
            <a:r>
              <a:rPr lang="en-US" sz="2800" dirty="0"/>
              <a:t>                A is amplitude of wave</a:t>
            </a:r>
          </a:p>
          <a:p>
            <a:pPr>
              <a:buNone/>
            </a:pPr>
            <a:r>
              <a:rPr lang="en-US" sz="2800" dirty="0"/>
              <a:t>On differentiating equation (1) w.r.t.x</a:t>
            </a:r>
          </a:p>
          <a:p>
            <a:pPr>
              <a:buNone/>
            </a:pPr>
            <a:r>
              <a:rPr lang="en-US" dirty="0"/>
              <a:t>                       =       </a:t>
            </a:r>
            <a:r>
              <a:rPr lang="en-US" sz="2400" dirty="0"/>
              <a:t>A </a:t>
            </a:r>
            <a:r>
              <a:rPr lang="en-US" sz="2400" dirty="0" err="1"/>
              <a:t>cos</a:t>
            </a:r>
            <a:endParaRPr lang="en-US" sz="2000" dirty="0"/>
          </a:p>
          <a:p>
            <a:pPr>
              <a:buNone/>
            </a:pPr>
            <a:r>
              <a:rPr lang="en-US" sz="2000" dirty="0"/>
              <a:t> </a:t>
            </a:r>
          </a:p>
          <a:p>
            <a:pPr>
              <a:buNone/>
            </a:pPr>
            <a:r>
              <a:rPr lang="en-US" sz="2000" dirty="0"/>
              <a:t>                                   </a:t>
            </a:r>
          </a:p>
          <a:p>
            <a:pPr>
              <a:buNone/>
            </a:pPr>
            <a:r>
              <a:rPr lang="en-US" sz="2000" dirty="0"/>
              <a:t>                                    =   -           </a:t>
            </a:r>
            <a:r>
              <a:rPr lang="en-US" sz="2400" dirty="0"/>
              <a:t>A sin                   ……………… (2)</a:t>
            </a:r>
          </a:p>
          <a:p>
            <a:pPr>
              <a:buNone/>
            </a:pPr>
            <a:endParaRPr lang="en-US" sz="2400" dirty="0"/>
          </a:p>
          <a:p>
            <a:pPr>
              <a:buNone/>
            </a:pPr>
            <a:r>
              <a:rPr lang="en-US" sz="2400" dirty="0"/>
              <a:t>Combining equation (1) and (2)</a:t>
            </a:r>
          </a:p>
          <a:p>
            <a:pPr>
              <a:buNone/>
            </a:pPr>
            <a:r>
              <a:rPr lang="en-US" sz="2400" dirty="0"/>
              <a:t>                                                               </a:t>
            </a:r>
          </a:p>
          <a:p>
            <a:pPr>
              <a:buNone/>
            </a:pPr>
            <a:r>
              <a:rPr lang="en-US" sz="2400" dirty="0"/>
              <a:t>                               =  -        </a:t>
            </a:r>
            <a:r>
              <a:rPr lang="el-GR" sz="2400" dirty="0"/>
              <a:t>ψ</a:t>
            </a:r>
            <a:r>
              <a:rPr lang="en-US" sz="2400" dirty="0"/>
              <a:t>                         ………………… (3)</a:t>
            </a:r>
          </a:p>
          <a:p>
            <a:pPr>
              <a:buNone/>
            </a:pPr>
            <a:endParaRPr lang="en-US" sz="2000" dirty="0"/>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481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828800" y="2438400"/>
            <a:ext cx="457200" cy="438150"/>
          </a:xfrm>
          <a:prstGeom prst="rect">
            <a:avLst/>
          </a:prstGeom>
          <a:noFill/>
        </p:spPr>
      </p:pic>
      <p:sp>
        <p:nvSpPr>
          <p:cNvPr id="3482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481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743200" y="2438400"/>
            <a:ext cx="381000" cy="428625"/>
          </a:xfrm>
          <a:prstGeom prst="rect">
            <a:avLst/>
          </a:prstGeom>
          <a:noFill/>
        </p:spPr>
      </p:pic>
      <p:sp>
        <p:nvSpPr>
          <p:cNvPr id="3482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4821"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962400" y="2514600"/>
            <a:ext cx="533400" cy="428625"/>
          </a:xfrm>
          <a:prstGeom prst="rect">
            <a:avLst/>
          </a:prstGeom>
          <a:noFill/>
        </p:spPr>
      </p:pic>
      <p:sp>
        <p:nvSpPr>
          <p:cNvPr id="3482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4823"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057400" y="3581400"/>
            <a:ext cx="506896" cy="685800"/>
          </a:xfrm>
          <a:prstGeom prst="rect">
            <a:avLst/>
          </a:prstGeom>
          <a:noFill/>
        </p:spPr>
      </p:pic>
      <p:pic>
        <p:nvPicPr>
          <p:cNvPr id="34825"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276600" y="3581400"/>
            <a:ext cx="457200" cy="666750"/>
          </a:xfrm>
          <a:prstGeom prst="rect">
            <a:avLst/>
          </a:prstGeom>
          <a:noFill/>
        </p:spPr>
      </p:pic>
      <p:pic>
        <p:nvPicPr>
          <p:cNvPr id="14"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648200" y="3581400"/>
            <a:ext cx="685800" cy="685800"/>
          </a:xfrm>
          <a:prstGeom prst="rect">
            <a:avLst/>
          </a:prstGeom>
          <a:noFill/>
        </p:spPr>
      </p:pic>
      <p:pic>
        <p:nvPicPr>
          <p:cNvPr id="15" name="Picture 7"/>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2209800" y="5257800"/>
            <a:ext cx="457200" cy="618564"/>
          </a:xfrm>
          <a:prstGeom prst="rect">
            <a:avLst/>
          </a:prstGeom>
          <a:noFill/>
        </p:spPr>
      </p:pic>
      <p:pic>
        <p:nvPicPr>
          <p:cNvPr id="16" name="Picture 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352800" y="5410200"/>
            <a:ext cx="548640" cy="5334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534400" cy="5287963"/>
          </a:xfrm>
        </p:spPr>
        <p:txBody>
          <a:bodyPr/>
          <a:lstStyle/>
          <a:p>
            <a:pPr>
              <a:buNone/>
            </a:pPr>
            <a:r>
              <a:rPr lang="en-US" dirty="0"/>
              <a:t>But we know from de-Broglie’s equation</a:t>
            </a:r>
          </a:p>
          <a:p>
            <a:pPr>
              <a:buNone/>
            </a:pPr>
            <a:endParaRPr lang="en-US" dirty="0"/>
          </a:p>
          <a:p>
            <a:pPr>
              <a:buNone/>
            </a:pPr>
            <a:r>
              <a:rPr lang="en-US" dirty="0"/>
              <a:t>                            λ =</a:t>
            </a:r>
          </a:p>
          <a:p>
            <a:pPr>
              <a:buNone/>
            </a:pPr>
            <a:r>
              <a:rPr lang="en-US" dirty="0"/>
              <a:t>                     Squaring on both sides</a:t>
            </a:r>
          </a:p>
          <a:p>
            <a:pPr>
              <a:buNone/>
            </a:pPr>
            <a:endParaRPr lang="en-US" dirty="0"/>
          </a:p>
          <a:p>
            <a:pPr>
              <a:buNone/>
            </a:pPr>
            <a:endParaRPr lang="en-US" dirty="0"/>
          </a:p>
          <a:p>
            <a:pPr>
              <a:buNone/>
            </a:pPr>
            <a:endParaRPr lang="en-US" dirty="0"/>
          </a:p>
          <a:p>
            <a:pPr>
              <a:buNone/>
            </a:pPr>
            <a:endParaRPr lang="en-US" dirty="0"/>
          </a:p>
          <a:p>
            <a:pPr>
              <a:buNone/>
            </a:pPr>
            <a:r>
              <a:rPr lang="en-US" dirty="0"/>
              <a:t>On substituting equation (4) in (3)</a:t>
            </a:r>
          </a:p>
          <a:p>
            <a:pPr>
              <a:buNone/>
            </a:pPr>
            <a:endParaRPr lang="en-US" dirty="0"/>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5841"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352800" y="1524000"/>
            <a:ext cx="533400" cy="817880"/>
          </a:xfrm>
          <a:prstGeom prst="rect">
            <a:avLst/>
          </a:prstGeom>
          <a:noFill/>
        </p:spPr>
      </p:pic>
      <p:pic>
        <p:nvPicPr>
          <p:cNvPr id="3584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581400" y="3200400"/>
            <a:ext cx="609600" cy="698500"/>
          </a:xfrm>
          <a:prstGeom prst="rect">
            <a:avLst/>
          </a:prstGeom>
          <a:noFill/>
        </p:spPr>
      </p:pic>
      <p:sp>
        <p:nvSpPr>
          <p:cNvPr id="35845" name="Rectangle 5"/>
          <p:cNvSpPr>
            <a:spLocks noChangeArrowheads="1"/>
          </p:cNvSpPr>
          <p:nvPr/>
        </p:nvSpPr>
        <p:spPr bwMode="auto">
          <a:xfrm>
            <a:off x="0" y="7905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9" name="Rectangle 8"/>
          <p:cNvSpPr/>
          <p:nvPr/>
        </p:nvSpPr>
        <p:spPr>
          <a:xfrm flipH="1">
            <a:off x="2438400" y="3244334"/>
            <a:ext cx="1066800" cy="523220"/>
          </a:xfrm>
          <a:prstGeom prst="rect">
            <a:avLst/>
          </a:prstGeom>
        </p:spPr>
        <p:txBody>
          <a:bodyPr wrap="square">
            <a:spAutoFit/>
          </a:bodyPr>
          <a:lstStyle/>
          <a:p>
            <a:r>
              <a:rPr lang="en-US" sz="2800" dirty="0"/>
              <a:t>λ</a:t>
            </a:r>
            <a:r>
              <a:rPr lang="en-US" sz="2800" baseline="30000" dirty="0"/>
              <a:t>2 </a:t>
            </a:r>
            <a:r>
              <a:rPr lang="en-US" sz="2800" dirty="0"/>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buNone/>
            </a:pPr>
            <a:r>
              <a:rPr lang="en-US" dirty="0"/>
              <a:t>                                  =                   ……………(5)</a:t>
            </a:r>
          </a:p>
          <a:p>
            <a:pPr>
              <a:buNone/>
            </a:pPr>
            <a:r>
              <a:rPr lang="en-US" dirty="0"/>
              <a:t>We known the total energy is the sum of the kinetic energy and potential energy.</a:t>
            </a:r>
          </a:p>
          <a:p>
            <a:pPr>
              <a:buNone/>
            </a:pPr>
            <a:r>
              <a:rPr lang="en-US" dirty="0"/>
              <a:t> 				 E = 1/2mv</a:t>
            </a:r>
            <a:r>
              <a:rPr lang="en-US" sz="2400" dirty="0"/>
              <a:t>2 +V</a:t>
            </a:r>
          </a:p>
          <a:p>
            <a:pPr>
              <a:buNone/>
            </a:pPr>
            <a:r>
              <a:rPr lang="en-US" sz="2400" dirty="0"/>
              <a:t>                                       mv2 =2(E-V)      ……………  (6)</a:t>
            </a:r>
          </a:p>
          <a:p>
            <a:pPr>
              <a:buNone/>
            </a:pPr>
            <a:r>
              <a:rPr lang="en-US" sz="2400" dirty="0"/>
              <a:t>On substituting equation  (6) in (5)</a:t>
            </a:r>
          </a:p>
          <a:p>
            <a:pPr>
              <a:buNone/>
            </a:pPr>
            <a:r>
              <a:rPr lang="en-US" sz="2400" dirty="0"/>
              <a:t>                   </a:t>
            </a:r>
          </a:p>
          <a:p>
            <a:pPr>
              <a:buNone/>
            </a:pPr>
            <a:r>
              <a:rPr lang="en-US" sz="2400" dirty="0"/>
              <a:t>                                      </a:t>
            </a:r>
          </a:p>
          <a:p>
            <a:pPr>
              <a:buNone/>
            </a:pPr>
            <a:r>
              <a:rPr lang="en-US" sz="2400" dirty="0"/>
              <a:t>                                 =</a:t>
            </a:r>
          </a:p>
          <a:p>
            <a:pPr>
              <a:buNone/>
            </a:pPr>
            <a:r>
              <a:rPr lang="en-US" sz="2400" dirty="0"/>
              <a:t>        					……………. (7)</a:t>
            </a:r>
            <a:endParaRPr lang="en-US" dirty="0"/>
          </a:p>
        </p:txBody>
      </p:sp>
      <p:pic>
        <p:nvPicPr>
          <p:cNvPr id="4"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743200" y="838200"/>
            <a:ext cx="457199" cy="618564"/>
          </a:xfrm>
          <a:prstGeom prst="rect">
            <a:avLst/>
          </a:prstGeom>
          <a:noFill/>
        </p:spPr>
      </p:pic>
      <p:pic>
        <p:nvPicPr>
          <p:cNvPr id="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733800" y="838200"/>
            <a:ext cx="1066800" cy="609600"/>
          </a:xfrm>
          <a:prstGeom prst="rect">
            <a:avLst/>
          </a:prstGeom>
          <a:noFill/>
        </p:spPr>
      </p:pic>
      <p:pic>
        <p:nvPicPr>
          <p:cNvPr id="6"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362200" y="4343400"/>
            <a:ext cx="381000" cy="515471"/>
          </a:xfrm>
          <a:prstGeom prst="rect">
            <a:avLst/>
          </a:prstGeom>
          <a:noFill/>
        </p:spPr>
      </p:pic>
      <p:sp>
        <p:nvSpPr>
          <p:cNvPr id="37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7889"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429000" y="4419600"/>
            <a:ext cx="1371600" cy="428625"/>
          </a:xfrm>
          <a:prstGeom prst="rect">
            <a:avLst/>
          </a:prstGeom>
          <a:noFill/>
        </p:spPr>
      </p:pic>
      <p:sp>
        <p:nvSpPr>
          <p:cNvPr id="378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7891" name="Picture 3"/>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1981200" y="5105400"/>
            <a:ext cx="2209800" cy="43815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029199"/>
          </a:xfrm>
        </p:spPr>
        <p:txBody>
          <a:bodyPr>
            <a:normAutofit fontScale="92500"/>
          </a:bodyPr>
          <a:lstStyle/>
          <a:p>
            <a:pPr>
              <a:buNone/>
            </a:pPr>
            <a:r>
              <a:rPr lang="en-US" dirty="0"/>
              <a:t>This is Schrodinger equation for a particle of mass m in one dimension for three dimensions, it may be written as, </a:t>
            </a:r>
          </a:p>
          <a:p>
            <a:pPr>
              <a:buNone/>
            </a:pPr>
            <a:r>
              <a:rPr lang="en-US" dirty="0"/>
              <a:t>                                                          …………………(8)</a:t>
            </a:r>
          </a:p>
          <a:p>
            <a:pPr>
              <a:buNone/>
            </a:pPr>
            <a:r>
              <a:rPr lang="en-US" dirty="0"/>
              <a:t>                                                                                                    </a:t>
            </a:r>
          </a:p>
          <a:p>
            <a:pPr>
              <a:buNone/>
            </a:pPr>
            <a:endParaRPr lang="en-US" dirty="0"/>
          </a:p>
          <a:p>
            <a:pPr>
              <a:buNone/>
            </a:pPr>
            <a:r>
              <a:rPr lang="en-US" dirty="0"/>
              <a:t>                                                                 …………………(9)</a:t>
            </a:r>
          </a:p>
          <a:p>
            <a:pPr>
              <a:buNone/>
            </a:pPr>
            <a:endParaRPr lang="en-US" dirty="0"/>
          </a:p>
          <a:p>
            <a:pPr>
              <a:buNone/>
            </a:pPr>
            <a:r>
              <a:rPr lang="en-US" dirty="0"/>
              <a:t>          </a:t>
            </a:r>
          </a:p>
          <a:p>
            <a:pPr>
              <a:buNone/>
            </a:pPr>
            <a:endParaRPr lang="en-US" dirty="0"/>
          </a:p>
          <a:p>
            <a:pPr>
              <a:buNone/>
            </a:pPr>
            <a:endParaRPr lang="en-US" dirty="0"/>
          </a:p>
          <a:p>
            <a:pPr>
              <a:buNone/>
            </a:pPr>
            <a:r>
              <a:rPr lang="en-US" dirty="0"/>
              <a:t> where,          is Laplacian  operator.</a:t>
            </a:r>
          </a:p>
        </p:txBody>
      </p:sp>
      <p:sp>
        <p:nvSpPr>
          <p:cNvPr id="389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891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52600" y="2209800"/>
            <a:ext cx="3429000" cy="914400"/>
          </a:xfrm>
          <a:prstGeom prst="rect">
            <a:avLst/>
          </a:prstGeom>
          <a:noFill/>
        </p:spPr>
      </p:pic>
      <p:sp>
        <p:nvSpPr>
          <p:cNvPr id="389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891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057400" y="3200400"/>
            <a:ext cx="2743200" cy="838200"/>
          </a:xfrm>
          <a:prstGeom prst="rect">
            <a:avLst/>
          </a:prstGeom>
          <a:noFill/>
        </p:spPr>
      </p:pic>
      <p:sp>
        <p:nvSpPr>
          <p:cNvPr id="3891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8917"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676400" y="5562600"/>
            <a:ext cx="457200" cy="315686"/>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buNone/>
            </a:pPr>
            <a:r>
              <a:rPr lang="en-US" b="1" dirty="0">
                <a:solidFill>
                  <a:srgbClr val="FF0000"/>
                </a:solidFill>
              </a:rPr>
              <a:t>Importance of Schrodinger’s Equation: </a:t>
            </a:r>
          </a:p>
          <a:p>
            <a:pPr>
              <a:buNone/>
            </a:pPr>
            <a:r>
              <a:rPr lang="en-US" sz="2400" dirty="0"/>
              <a:t>Schrodinger's wave equation is second –degree differential equation. It has several solution , some are imaginary and not  valid.</a:t>
            </a:r>
          </a:p>
          <a:p>
            <a:r>
              <a:rPr lang="en-US" sz="2400" dirty="0"/>
              <a:t>It is single valued.</a:t>
            </a:r>
          </a:p>
          <a:p>
            <a:r>
              <a:rPr lang="en-US" sz="2400" dirty="0"/>
              <a:t>It has finite and continuous.</a:t>
            </a:r>
          </a:p>
          <a:p>
            <a:r>
              <a:rPr lang="en-US" sz="2400" dirty="0"/>
              <a:t>It is zero at infinite distance</a:t>
            </a:r>
            <a:r>
              <a:rPr lang="en-US" sz="2400" b="1" dirty="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pPr algn="l"/>
            <a:r>
              <a:rPr lang="en-US" sz="3200" b="1" dirty="0">
                <a:solidFill>
                  <a:srgbClr val="FF0000"/>
                </a:solidFill>
              </a:rPr>
              <a:t>Physical Interpretation of wave function:</a:t>
            </a:r>
          </a:p>
        </p:txBody>
      </p:sp>
      <p:sp>
        <p:nvSpPr>
          <p:cNvPr id="3" name="Content Placeholder 2"/>
          <p:cNvSpPr>
            <a:spLocks noGrp="1"/>
          </p:cNvSpPr>
          <p:nvPr>
            <p:ph idx="1"/>
          </p:nvPr>
        </p:nvSpPr>
        <p:spPr>
          <a:xfrm>
            <a:off x="457200" y="1143000"/>
            <a:ext cx="8229600" cy="4983163"/>
          </a:xfrm>
        </p:spPr>
        <p:txBody>
          <a:bodyPr>
            <a:normAutofit/>
          </a:bodyPr>
          <a:lstStyle/>
          <a:p>
            <a:r>
              <a:rPr lang="en-US" dirty="0"/>
              <a:t>The first  attempt of interpretation of </a:t>
            </a:r>
            <a:r>
              <a:rPr lang="el-GR" dirty="0"/>
              <a:t>ψ</a:t>
            </a:r>
            <a:r>
              <a:rPr lang="en-US" dirty="0"/>
              <a:t> was made by Schrodinger in terms of charge density.</a:t>
            </a:r>
          </a:p>
          <a:p>
            <a:r>
              <a:rPr lang="en-US" dirty="0"/>
              <a:t>In any electromagnetic radiation , photon density is proportional to square of amplitude of wave .</a:t>
            </a:r>
          </a:p>
          <a:p>
            <a:r>
              <a:rPr lang="en-US" dirty="0"/>
              <a:t>Similarly if </a:t>
            </a:r>
            <a:r>
              <a:rPr lang="el-GR" dirty="0"/>
              <a:t>ψ</a:t>
            </a:r>
            <a:r>
              <a:rPr lang="en-US" dirty="0"/>
              <a:t> is amplitude of  matter wave ,one may consider the particle density to be proportional to     .  Hence     is a measure of the particle density .</a:t>
            </a:r>
          </a:p>
          <a:p>
            <a:r>
              <a:rPr lang="en-US" dirty="0"/>
              <a:t>Though this interpretation lead to satisfactory results, certain difficulties arises against this interpretation when applied to stable state of Bohrs theory.</a:t>
            </a:r>
          </a:p>
          <a:p>
            <a:endParaRPr lang="en-US" dirty="0"/>
          </a:p>
        </p:txBody>
      </p:sp>
      <p:sp>
        <p:nvSpPr>
          <p:cNvPr id="143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433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76600" y="3581400"/>
            <a:ext cx="361950" cy="411307"/>
          </a:xfrm>
          <a:prstGeom prst="rect">
            <a:avLst/>
          </a:prstGeom>
          <a:noFill/>
        </p:spPr>
      </p:pic>
      <p:sp>
        <p:nvSpPr>
          <p:cNvPr id="143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4339"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953000" y="3505200"/>
            <a:ext cx="381000" cy="432955"/>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a:t>According to Born, Bohr and Heisenberg</a:t>
            </a:r>
            <a:r>
              <a:rPr lang="el-GR" dirty="0"/>
              <a:t> ψ</a:t>
            </a:r>
            <a:r>
              <a:rPr lang="en-US" dirty="0"/>
              <a:t>2 is not a measure of the particle density but it is related to the probability of finding the particle at  any point .</a:t>
            </a:r>
          </a:p>
          <a:p>
            <a:r>
              <a:rPr lang="en-US" dirty="0"/>
              <a:t>Thus    gives the probability of finding an electron of a given  energy E in a space around the </a:t>
            </a:r>
            <a:r>
              <a:rPr lang="en-US" dirty="0" err="1"/>
              <a:t>nuclus</a:t>
            </a:r>
            <a:r>
              <a:rPr lang="en-US" dirty="0"/>
              <a:t> .</a:t>
            </a:r>
          </a:p>
          <a:p>
            <a:r>
              <a:rPr lang="en-US" dirty="0"/>
              <a:t>Therefore from     (</a:t>
            </a:r>
            <a:r>
              <a:rPr lang="el-GR" dirty="0"/>
              <a:t>ψψ</a:t>
            </a:r>
            <a:r>
              <a:rPr lang="en-US" dirty="0"/>
              <a:t>*) it is possible to identify region or space around the nucleus where there is high probability of locating an electron with specific energy .This space is called an atomic orbital.</a:t>
            </a:r>
          </a:p>
        </p:txBody>
      </p:sp>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331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676400" y="2667000"/>
            <a:ext cx="228600" cy="346364"/>
          </a:xfrm>
          <a:prstGeom prst="rect">
            <a:avLst/>
          </a:prstGeom>
          <a:noFill/>
        </p:spPr>
      </p:pic>
      <p:sp>
        <p:nvSpPr>
          <p:cNvPr id="133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3315"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76600" y="3657600"/>
            <a:ext cx="304800" cy="34636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382000" cy="5135563"/>
          </a:xfrm>
        </p:spPr>
        <p:txBody>
          <a:bodyPr/>
          <a:lstStyle/>
          <a:p>
            <a:pPr algn="just"/>
            <a:r>
              <a:rPr lang="en-US" dirty="0"/>
              <a:t>Thus a black body not only absorbs all the radiation falling on it but also acts as a perfect radiator when heated .The radiation emitted by a black body depends on the temperature of the cavity and is independent of the nature of the material.  </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010400" cy="762000"/>
          </a:xfrm>
        </p:spPr>
        <p:txBody>
          <a:bodyPr>
            <a:normAutofit fontScale="90000"/>
          </a:bodyPr>
          <a:lstStyle/>
          <a:p>
            <a:r>
              <a:rPr lang="en-US" sz="4000" b="1" dirty="0">
                <a:solidFill>
                  <a:srgbClr val="FF0000"/>
                </a:solidFill>
              </a:rPr>
              <a:t>Postulates of Quantum Mechanics </a:t>
            </a:r>
            <a:r>
              <a:rPr lang="en-US" b="1" dirty="0">
                <a:solidFill>
                  <a:srgbClr val="FF0000"/>
                </a:solidFill>
              </a:rPr>
              <a:t>:</a:t>
            </a:r>
          </a:p>
        </p:txBody>
      </p:sp>
      <p:sp>
        <p:nvSpPr>
          <p:cNvPr id="3" name="Content Placeholder 2"/>
          <p:cNvSpPr>
            <a:spLocks noGrp="1"/>
          </p:cNvSpPr>
          <p:nvPr>
            <p:ph idx="1"/>
          </p:nvPr>
        </p:nvSpPr>
        <p:spPr>
          <a:xfrm>
            <a:off x="457200" y="1143000"/>
            <a:ext cx="8229600" cy="4983163"/>
          </a:xfrm>
        </p:spPr>
        <p:txBody>
          <a:bodyPr/>
          <a:lstStyle/>
          <a:p>
            <a:pPr marL="514350" indent="-514350">
              <a:buAutoNum type="arabicPeriod"/>
            </a:pPr>
            <a:r>
              <a:rPr lang="en-US" dirty="0"/>
              <a:t>The wave function </a:t>
            </a:r>
            <a:r>
              <a:rPr lang="el-GR" dirty="0"/>
              <a:t>ψ</a:t>
            </a:r>
            <a:r>
              <a:rPr lang="en-US" dirty="0"/>
              <a:t> (x,y,z,t) gives the complete knowledge of the </a:t>
            </a:r>
            <a:r>
              <a:rPr lang="en-US" dirty="0" err="1"/>
              <a:t>behaviour</a:t>
            </a:r>
            <a:r>
              <a:rPr lang="en-US" dirty="0"/>
              <a:t> of particle. Similarly </a:t>
            </a:r>
            <a:r>
              <a:rPr lang="el-GR" dirty="0"/>
              <a:t>ψ</a:t>
            </a:r>
            <a:r>
              <a:rPr lang="en-US" dirty="0"/>
              <a:t> (</a:t>
            </a:r>
            <a:r>
              <a:rPr lang="en-US" dirty="0" err="1"/>
              <a:t>x,y,z</a:t>
            </a:r>
            <a:r>
              <a:rPr lang="en-US" dirty="0"/>
              <a:t>) gives the stationary state ,which is independent of time.</a:t>
            </a:r>
          </a:p>
          <a:p>
            <a:pPr marL="514350" indent="-514350">
              <a:buAutoNum type="arabicPeriod"/>
            </a:pPr>
            <a:r>
              <a:rPr lang="en-US" dirty="0"/>
              <a:t>The wave function </a:t>
            </a:r>
            <a:r>
              <a:rPr lang="el-GR" dirty="0"/>
              <a:t>ψ</a:t>
            </a:r>
            <a:r>
              <a:rPr lang="en-US" dirty="0"/>
              <a:t> and its first and second Derivatitives continuous ,finite and single valued. Also the wave  function is normalized.                                   </a:t>
            </a: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76600" y="5562600"/>
            <a:ext cx="1524000" cy="53340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r>
              <a:rPr lang="en-US" dirty="0"/>
              <a:t>3.A physical observable quantity can be represented by a </a:t>
            </a:r>
            <a:r>
              <a:rPr lang="en-US" dirty="0" err="1"/>
              <a:t>Hermitian</a:t>
            </a:r>
            <a:r>
              <a:rPr lang="en-US" dirty="0"/>
              <a:t> </a:t>
            </a:r>
            <a:r>
              <a:rPr lang="en-US" dirty="0" err="1"/>
              <a:t>operator.An</a:t>
            </a:r>
            <a:r>
              <a:rPr lang="en-US" dirty="0"/>
              <a:t> operator Ấ is said to be </a:t>
            </a:r>
            <a:r>
              <a:rPr lang="en-US" dirty="0" err="1"/>
              <a:t>Hermitian</a:t>
            </a:r>
            <a:r>
              <a:rPr lang="en-US" dirty="0"/>
              <a:t> if it satisfies the following conditions.</a:t>
            </a:r>
          </a:p>
          <a:p>
            <a:pPr>
              <a:buNone/>
            </a:pPr>
            <a:r>
              <a:rPr lang="en-US" dirty="0"/>
              <a:t>                                                              </a:t>
            </a:r>
          </a:p>
          <a:p>
            <a:pPr>
              <a:buNone/>
            </a:pPr>
            <a:endParaRPr lang="en-US" dirty="0"/>
          </a:p>
          <a:p>
            <a:pPr>
              <a:buNone/>
            </a:pPr>
            <a:r>
              <a:rPr lang="en-US" dirty="0"/>
              <a:t>Where </a:t>
            </a:r>
            <a:r>
              <a:rPr lang="el-GR" dirty="0"/>
              <a:t>ψ</a:t>
            </a:r>
            <a:r>
              <a:rPr lang="en-US" sz="2000" dirty="0" err="1"/>
              <a:t>i</a:t>
            </a:r>
            <a:r>
              <a:rPr lang="en-US" sz="2400" dirty="0"/>
              <a:t> </a:t>
            </a:r>
            <a:r>
              <a:rPr lang="en-US" dirty="0"/>
              <a:t>and </a:t>
            </a:r>
            <a:r>
              <a:rPr lang="el-GR" dirty="0"/>
              <a:t>ψ</a:t>
            </a:r>
            <a:r>
              <a:rPr lang="en-US" sz="1800" dirty="0"/>
              <a:t>j</a:t>
            </a:r>
            <a:r>
              <a:rPr lang="en-US" dirty="0"/>
              <a:t> are the wave functions representing the physical states of the quantum system.</a:t>
            </a:r>
          </a:p>
        </p:txBody>
      </p:sp>
      <p:sp>
        <p:nvSpPr>
          <p:cNvPr id="43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300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438400" y="2819400"/>
            <a:ext cx="2438400" cy="7620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lstStyle/>
          <a:p>
            <a:pPr>
              <a:buNone/>
            </a:pPr>
            <a:r>
              <a:rPr lang="en-US" dirty="0"/>
              <a:t>4.The allowed values of an observable A are the Eigen values </a:t>
            </a:r>
            <a:r>
              <a:rPr lang="en-US" dirty="0" err="1"/>
              <a:t>a</a:t>
            </a:r>
            <a:r>
              <a:rPr lang="en-US" sz="2800" dirty="0" err="1"/>
              <a:t>i</a:t>
            </a:r>
            <a:r>
              <a:rPr lang="en-US" dirty="0"/>
              <a:t> in the operator equation.</a:t>
            </a:r>
          </a:p>
          <a:p>
            <a:pPr algn="ctr">
              <a:buNone/>
            </a:pPr>
            <a:r>
              <a:rPr lang="en-US" dirty="0"/>
              <a:t>     Ấ</a:t>
            </a:r>
            <a:r>
              <a:rPr lang="el-GR" dirty="0"/>
              <a:t>ψ</a:t>
            </a:r>
            <a:r>
              <a:rPr lang="en-US" dirty="0" err="1"/>
              <a:t>i</a:t>
            </a:r>
            <a:r>
              <a:rPr lang="en-US" dirty="0"/>
              <a:t> =</a:t>
            </a:r>
            <a:r>
              <a:rPr lang="en-US" dirty="0" err="1"/>
              <a:t>a</a:t>
            </a:r>
            <a:r>
              <a:rPr lang="en-US" sz="2800" dirty="0" err="1"/>
              <a:t>i</a:t>
            </a:r>
            <a:r>
              <a:rPr lang="el-GR" dirty="0"/>
              <a:t>ψ</a:t>
            </a:r>
            <a:r>
              <a:rPr lang="en-US" sz="2800" dirty="0" err="1"/>
              <a:t>i</a:t>
            </a:r>
            <a:endParaRPr lang="en-US" sz="2800" dirty="0"/>
          </a:p>
          <a:p>
            <a:pPr>
              <a:buNone/>
            </a:pPr>
            <a:r>
              <a:rPr lang="en-US" sz="2800" dirty="0"/>
              <a:t>5. The average value or expectation value of an observable A corresponding to the operator Ấ is given by</a:t>
            </a:r>
          </a:p>
          <a:p>
            <a:pPr>
              <a:buNone/>
            </a:pPr>
            <a:r>
              <a:rPr lang="en-US" dirty="0"/>
              <a:t>                 &lt;A&gt;  = </a:t>
            </a: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276600" y="3810000"/>
            <a:ext cx="1134687" cy="68580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10000"/>
          </a:bodyPr>
          <a:lstStyle/>
          <a:p>
            <a:pPr>
              <a:buNone/>
            </a:pPr>
            <a:r>
              <a:rPr lang="en-US" sz="3000" dirty="0"/>
              <a:t>6.The quantum mechanical operators corresponding to the observable are found by replacing each </a:t>
            </a:r>
            <a:r>
              <a:rPr lang="en-US" sz="3000" dirty="0" err="1"/>
              <a:t>cartesian</a:t>
            </a:r>
            <a:r>
              <a:rPr lang="en-US" sz="3000" dirty="0"/>
              <a:t> coordinate x by x and each momentum component </a:t>
            </a:r>
            <a:r>
              <a:rPr lang="en-US" sz="3000" dirty="0" err="1"/>
              <a:t>p</a:t>
            </a:r>
            <a:r>
              <a:rPr lang="en-US" sz="1900" dirty="0" err="1"/>
              <a:t>x</a:t>
            </a:r>
            <a:r>
              <a:rPr lang="en-US" sz="3000" dirty="0"/>
              <a:t> by </a:t>
            </a:r>
          </a:p>
          <a:p>
            <a:pPr>
              <a:buNone/>
            </a:pPr>
            <a:r>
              <a:rPr lang="en-US" sz="3000" dirty="0"/>
              <a:t>                                          </a:t>
            </a:r>
          </a:p>
          <a:p>
            <a:pPr>
              <a:buNone/>
            </a:pPr>
            <a:endParaRPr lang="en-US" sz="3000" dirty="0"/>
          </a:p>
          <a:p>
            <a:pPr>
              <a:buNone/>
            </a:pPr>
            <a:r>
              <a:rPr lang="en-US" sz="3000" dirty="0"/>
              <a:t>7.The wave function that represent the state of system changes with time according to the time -dependent Schrodinger equation.</a:t>
            </a:r>
          </a:p>
          <a:p>
            <a:pPr>
              <a:buNone/>
            </a:pPr>
            <a:endParaRPr lang="en-US" sz="3000" dirty="0"/>
          </a:p>
          <a:p>
            <a:pPr>
              <a:buNone/>
            </a:pPr>
            <a:endParaRPr lang="en-US" sz="3000" dirty="0"/>
          </a:p>
          <a:p>
            <a:pPr>
              <a:buNone/>
            </a:pPr>
            <a:r>
              <a:rPr lang="en-US" sz="3000" dirty="0"/>
              <a:t>Where ,H is the Hamiltonian operator</a:t>
            </a:r>
          </a:p>
          <a:p>
            <a:pPr>
              <a:buNone/>
            </a:pPr>
            <a:endParaRPr lang="en-US" dirty="0"/>
          </a:p>
        </p:txBody>
      </p:sp>
      <p:sp>
        <p:nvSpPr>
          <p:cNvPr id="450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505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429000" y="1981200"/>
            <a:ext cx="1143000" cy="955963"/>
          </a:xfrm>
          <a:prstGeom prst="rect">
            <a:avLst/>
          </a:prstGeom>
          <a:noFill/>
        </p:spPr>
      </p:pic>
      <p:sp>
        <p:nvSpPr>
          <p:cNvPr id="450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5059"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048000" y="4572000"/>
            <a:ext cx="1447800" cy="765503"/>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algn="l"/>
            <a:br>
              <a:rPr lang="en-US" sz="3600" dirty="0"/>
            </a:br>
            <a:br>
              <a:rPr lang="en-US" sz="3600" dirty="0"/>
            </a:br>
            <a:r>
              <a:rPr lang="en-US" sz="4000" b="1" dirty="0">
                <a:solidFill>
                  <a:srgbClr val="FF0000"/>
                </a:solidFill>
              </a:rPr>
              <a:t>Schrodinger’s Wave Equation for Hydrogen Atom:</a:t>
            </a:r>
            <a:br>
              <a:rPr lang="en-US" sz="5300" b="1" dirty="0"/>
            </a:br>
            <a:endParaRPr lang="en-US" b="1" dirty="0"/>
          </a:p>
        </p:txBody>
      </p:sp>
      <p:sp>
        <p:nvSpPr>
          <p:cNvPr id="3" name="Content Placeholder 2"/>
          <p:cNvSpPr>
            <a:spLocks noGrp="1"/>
          </p:cNvSpPr>
          <p:nvPr>
            <p:ph idx="1"/>
          </p:nvPr>
        </p:nvSpPr>
        <p:spPr/>
        <p:txBody>
          <a:bodyPr>
            <a:normAutofit/>
          </a:bodyPr>
          <a:lstStyle/>
          <a:p>
            <a:pPr>
              <a:buNone/>
            </a:pPr>
            <a:r>
              <a:rPr lang="en-US" sz="2400" dirty="0"/>
              <a:t>Hydrogen atom is the simplest of all atoms. The wave mechanical treatment, applied to hydrogen atom ,is also used for hydrogen like or closely related atoms. It is three dimensional system and the Schrodinger equation for this system is , </a:t>
            </a:r>
          </a:p>
          <a:p>
            <a:pPr>
              <a:buNone/>
            </a:pPr>
            <a:endParaRPr lang="en-US" sz="2400" dirty="0"/>
          </a:p>
          <a:p>
            <a:pPr>
              <a:buNone/>
            </a:pPr>
            <a:r>
              <a:rPr lang="en-US" sz="2400" dirty="0"/>
              <a:t>						…………….(1)</a:t>
            </a:r>
          </a:p>
          <a:p>
            <a:pPr>
              <a:buNone/>
            </a:pPr>
            <a:r>
              <a:rPr lang="en-US" sz="2400" dirty="0"/>
              <a:t>The potential energy of interaction between an electron and the nucleus is given as,</a:t>
            </a:r>
          </a:p>
          <a:p>
            <a:pPr>
              <a:buNone/>
            </a:pPr>
            <a:r>
              <a:rPr lang="en-US" sz="2400" dirty="0"/>
              <a:t>                              </a:t>
            </a:r>
          </a:p>
          <a:p>
            <a:pPr>
              <a:buNone/>
            </a:pPr>
            <a:r>
              <a:rPr lang="en-US" sz="2400" dirty="0"/>
              <a:t>                                                                  ……………….(2)                       </a:t>
            </a: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52600" y="3962400"/>
            <a:ext cx="2076450" cy="428625"/>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667000" y="5486400"/>
            <a:ext cx="1600200" cy="495300"/>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r>
              <a:rPr lang="en-US" dirty="0"/>
              <a:t>Where  r is the distance between electron and nucleus and </a:t>
            </a:r>
            <a:r>
              <a:rPr lang="en-US" sz="3600" dirty="0">
                <a:latin typeface="Cambria Math"/>
                <a:ea typeface="Cambria Math"/>
              </a:rPr>
              <a:t>𝛜</a:t>
            </a:r>
            <a:r>
              <a:rPr lang="en-US" sz="2000" dirty="0">
                <a:latin typeface="Cambria Math"/>
                <a:ea typeface="Cambria Math"/>
              </a:rPr>
              <a:t>0 </a:t>
            </a:r>
            <a:r>
              <a:rPr lang="en-US" sz="2400" dirty="0">
                <a:ea typeface="Cambria Math"/>
              </a:rPr>
              <a:t>is the permittivity of vacuum. Thus Schrodinger’s equation for hydrogen atom with a single electron moving around the nucleus may be written as ,</a:t>
            </a:r>
            <a:r>
              <a:rPr lang="en-US" sz="3600" dirty="0"/>
              <a:t> </a:t>
            </a:r>
          </a:p>
          <a:p>
            <a:pPr>
              <a:buNone/>
            </a:pPr>
            <a:endParaRPr lang="en-US" dirty="0"/>
          </a:p>
          <a:p>
            <a:pPr>
              <a:buNone/>
            </a:pPr>
            <a:endParaRPr lang="en-US" dirty="0"/>
          </a:p>
          <a:p>
            <a:pPr>
              <a:buNone/>
            </a:pPr>
            <a:endParaRPr lang="en-US" dirty="0"/>
          </a:p>
          <a:p>
            <a:pPr>
              <a:buNone/>
            </a:pPr>
            <a:r>
              <a:rPr lang="en-US" dirty="0"/>
              <a:t> 							………(3)</a:t>
            </a:r>
          </a:p>
          <a:p>
            <a:pPr>
              <a:buNone/>
            </a:pPr>
            <a:r>
              <a:rPr lang="en-US" dirty="0"/>
              <a:t>Where m is mass of electron and </a:t>
            </a:r>
            <a:r>
              <a:rPr lang="el-GR" dirty="0"/>
              <a:t>ψ</a:t>
            </a:r>
            <a:r>
              <a:rPr lang="en-US" dirty="0"/>
              <a:t> is a function of the Cartesian co-ordinates </a:t>
            </a:r>
            <a:r>
              <a:rPr lang="en-US" dirty="0" err="1"/>
              <a:t>x,y,z</a:t>
            </a:r>
            <a:r>
              <a:rPr lang="en-US" dirty="0"/>
              <a:t>.</a:t>
            </a:r>
          </a:p>
          <a:p>
            <a:pPr>
              <a:buNone/>
            </a:pPr>
            <a:endParaRPr lang="en-US" dirty="0"/>
          </a:p>
        </p:txBody>
      </p:sp>
      <p:sp>
        <p:nvSpPr>
          <p:cNvPr id="4710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710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057400" y="2895600"/>
            <a:ext cx="3505200" cy="762000"/>
          </a:xfrm>
          <a:prstGeom prst="rect">
            <a:avLst/>
          </a:prstGeom>
          <a:noFill/>
        </p:spPr>
      </p:pic>
      <p:sp>
        <p:nvSpPr>
          <p:cNvPr id="4710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710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066800" y="3886200"/>
            <a:ext cx="4267200" cy="838200"/>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endParaRPr lang="en-US" dirty="0"/>
          </a:p>
        </p:txBody>
      </p:sp>
      <p:sp>
        <p:nvSpPr>
          <p:cNvPr id="3" name="Content Placeholder 2"/>
          <p:cNvSpPr>
            <a:spLocks noGrp="1"/>
          </p:cNvSpPr>
          <p:nvPr>
            <p:ph idx="1"/>
          </p:nvPr>
        </p:nvSpPr>
        <p:spPr>
          <a:xfrm>
            <a:off x="457200" y="914400"/>
            <a:ext cx="8229600" cy="5211763"/>
          </a:xfrm>
        </p:spPr>
        <p:txBody>
          <a:bodyPr/>
          <a:lstStyle/>
          <a:p>
            <a:pPr>
              <a:buNone/>
            </a:pPr>
            <a:r>
              <a:rPr lang="en-US" dirty="0"/>
              <a:t>Since atom has spherical symmetry , it is convenient to express the Schrodinger equation  in terms of polar co-ordinates (r,</a:t>
            </a:r>
            <a:r>
              <a:rPr lang="el-GR" dirty="0"/>
              <a:t>θ</a:t>
            </a:r>
            <a:r>
              <a:rPr lang="en-US" dirty="0"/>
              <a:t>,</a:t>
            </a:r>
            <a:r>
              <a:rPr lang="el-GR" dirty="0"/>
              <a:t>φ</a:t>
            </a:r>
            <a:r>
              <a:rPr lang="en-US" dirty="0"/>
              <a:t>)rather than Cartesian  co-ordinates. The Cartesian co-ordinates are related to polar co-ordinates as,</a:t>
            </a:r>
          </a:p>
          <a:p>
            <a:pPr algn="ctr">
              <a:buNone/>
            </a:pPr>
            <a:r>
              <a:rPr lang="en-US" dirty="0"/>
              <a:t>       x = </a:t>
            </a:r>
            <a:r>
              <a:rPr lang="en-US" dirty="0" err="1"/>
              <a:t>rsin</a:t>
            </a:r>
            <a:r>
              <a:rPr lang="el-GR" sz="2400" dirty="0"/>
              <a:t>θ</a:t>
            </a:r>
            <a:r>
              <a:rPr lang="en-US" dirty="0" err="1"/>
              <a:t>cos</a:t>
            </a:r>
            <a:r>
              <a:rPr lang="el-GR" sz="2400" dirty="0"/>
              <a:t>φ</a:t>
            </a:r>
            <a:endParaRPr lang="en-US" sz="2800" dirty="0"/>
          </a:p>
          <a:p>
            <a:pPr algn="ctr">
              <a:buNone/>
            </a:pPr>
            <a:r>
              <a:rPr lang="en-US" sz="2800" dirty="0"/>
              <a:t>       y = </a:t>
            </a:r>
            <a:r>
              <a:rPr lang="en-US" sz="2800" dirty="0" err="1"/>
              <a:t>rsin</a:t>
            </a:r>
            <a:r>
              <a:rPr lang="el-GR" sz="2400" dirty="0"/>
              <a:t>θ</a:t>
            </a:r>
            <a:r>
              <a:rPr lang="en-US" sz="2800" dirty="0"/>
              <a:t> sin</a:t>
            </a:r>
            <a:r>
              <a:rPr lang="el-GR" sz="2400" dirty="0"/>
              <a:t>φ</a:t>
            </a:r>
            <a:endParaRPr lang="en-US" sz="2800" dirty="0"/>
          </a:p>
          <a:p>
            <a:pPr algn="ctr">
              <a:buNone/>
            </a:pPr>
            <a:r>
              <a:rPr lang="en-US" sz="2800" dirty="0"/>
              <a:t>Z =  </a:t>
            </a:r>
            <a:r>
              <a:rPr lang="en-US" sz="2800" dirty="0" err="1"/>
              <a:t>rcos</a:t>
            </a:r>
            <a:r>
              <a:rPr lang="el-GR" sz="2400" dirty="0"/>
              <a:t>θ</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US" dirty="0"/>
              <a:t>The Schrodinger equation for hydrogen atom in terms of polar co-ordinates may be written as,</a:t>
            </a:r>
          </a:p>
          <a:p>
            <a:pPr>
              <a:buNone/>
            </a:pPr>
            <a:r>
              <a:rPr lang="en-US" dirty="0"/>
              <a:t> </a:t>
            </a:r>
          </a:p>
          <a:p>
            <a:pPr>
              <a:buNone/>
            </a:pPr>
            <a:endParaRPr lang="en-US" dirty="0"/>
          </a:p>
          <a:p>
            <a:pPr>
              <a:buNone/>
            </a:pPr>
            <a:endParaRPr lang="en-US" dirty="0"/>
          </a:p>
          <a:p>
            <a:pPr>
              <a:buNone/>
            </a:pPr>
            <a:endParaRPr lang="en-US" sz="2800" dirty="0"/>
          </a:p>
          <a:p>
            <a:pPr>
              <a:buNone/>
            </a:pPr>
            <a:r>
              <a:rPr lang="en-US" sz="2400" dirty="0"/>
              <a:t>Where R(r) </a:t>
            </a:r>
            <a:r>
              <a:rPr lang="en-US" sz="2000" dirty="0"/>
              <a:t>is </a:t>
            </a:r>
            <a:r>
              <a:rPr lang="en-US" sz="2400" dirty="0"/>
              <a:t>the radial function . T(</a:t>
            </a:r>
            <a:r>
              <a:rPr lang="el-GR" sz="2400" dirty="0"/>
              <a:t>θ</a:t>
            </a:r>
            <a:r>
              <a:rPr lang="en-US" sz="2400" dirty="0"/>
              <a:t>) and F(ᶲ) are angular functions.</a:t>
            </a:r>
          </a:p>
          <a:p>
            <a:pPr>
              <a:buNone/>
            </a:pPr>
            <a:r>
              <a:rPr lang="en-US" sz="2400" dirty="0"/>
              <a:t>On substituting equation (5)in (4)we get an equation that can be separated into three equation ,each containing only one variable , which are as follows:</a:t>
            </a: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57200" y="2362200"/>
            <a:ext cx="4010025" cy="447675"/>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495800" y="2362200"/>
            <a:ext cx="2152650" cy="438150"/>
          </a:xfrm>
          <a:prstGeom prst="rect">
            <a:avLst/>
          </a:prstGeom>
          <a:noFill/>
        </p:spPr>
      </p:pic>
      <p:sp>
        <p:nvSpPr>
          <p:cNvPr id="5121" name="Rectangle 1"/>
          <p:cNvSpPr>
            <a:spLocks noChangeArrowheads="1"/>
          </p:cNvSpPr>
          <p:nvPr/>
        </p:nvSpPr>
        <p:spPr bwMode="auto">
          <a:xfrm>
            <a:off x="2209800" y="3352800"/>
            <a:ext cx="24384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257425" algn="l"/>
              </a:tabLst>
            </a:pPr>
            <a:r>
              <a:rPr kumimoji="0" lang="en-US" sz="14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Ψ(</a:t>
            </a:r>
            <a:r>
              <a:rPr kumimoji="0" lang="en-US" sz="1400" b="0" i="0" u="none" strike="noStrike" cap="none" normalizeH="0" baseline="0" dirty="0" err="1">
                <a:ln>
                  <a:noFill/>
                </a:ln>
                <a:solidFill>
                  <a:schemeClr val="tx1"/>
                </a:solidFill>
                <a:effectLst/>
                <a:latin typeface="Calibri" pitchFamily="34" charset="0"/>
                <a:ea typeface="Times New Roman" pitchFamily="18" charset="0"/>
                <a:cs typeface="Times New Roman" pitchFamily="18" charset="0"/>
              </a:rPr>
              <a:t>r,θ,ϕ</a:t>
            </a:r>
            <a:r>
              <a:rPr kumimoji="0" lang="en-US" sz="1400" b="0" i="0"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   = R(r) T(θ) F(ϕ)</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buNone/>
            </a:pPr>
            <a:r>
              <a:rPr lang="en-US" dirty="0"/>
              <a:t>							…………(6)</a:t>
            </a:r>
          </a:p>
          <a:p>
            <a:pPr>
              <a:buNone/>
            </a:pPr>
            <a:r>
              <a:rPr lang="en-US" dirty="0"/>
              <a:t>	</a:t>
            </a:r>
          </a:p>
          <a:p>
            <a:pPr>
              <a:buNone/>
            </a:pPr>
            <a:r>
              <a:rPr lang="en-US" dirty="0"/>
              <a:t>							………….(7)</a:t>
            </a:r>
          </a:p>
          <a:p>
            <a:pPr>
              <a:buNone/>
            </a:pPr>
            <a:endParaRPr lang="en-US" dirty="0"/>
          </a:p>
          <a:p>
            <a:pPr>
              <a:buNone/>
            </a:pPr>
            <a:r>
              <a:rPr lang="en-US" dirty="0"/>
              <a:t>							…………..(8)</a:t>
            </a:r>
          </a:p>
          <a:p>
            <a:pPr>
              <a:buNone/>
            </a:pPr>
            <a:endParaRPr lang="en-US" sz="2800" dirty="0"/>
          </a:p>
          <a:p>
            <a:pPr>
              <a:buNone/>
            </a:pPr>
            <a:r>
              <a:rPr lang="en-US" sz="2800" dirty="0"/>
              <a:t>Where, m and </a:t>
            </a:r>
            <a:r>
              <a:rPr lang="el-GR" sz="2800" dirty="0"/>
              <a:t>β</a:t>
            </a:r>
            <a:r>
              <a:rPr lang="en-US" sz="2800" dirty="0"/>
              <a:t> are constants.</a:t>
            </a: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427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52600" y="914400"/>
            <a:ext cx="3743325" cy="438150"/>
          </a:xfrm>
          <a:prstGeom prst="rect">
            <a:avLst/>
          </a:prstGeom>
          <a:noFill/>
        </p:spPr>
      </p:pic>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427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752600" y="2133600"/>
            <a:ext cx="3810000" cy="533400"/>
          </a:xfrm>
          <a:prstGeom prst="rect">
            <a:avLst/>
          </a:prstGeom>
          <a:noFill/>
        </p:spPr>
      </p:pic>
      <p:sp>
        <p:nvSpPr>
          <p:cNvPr id="542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4277"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14600" y="3352800"/>
            <a:ext cx="1209675" cy="495300"/>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FF0000"/>
                </a:solidFill>
              </a:rPr>
              <a:t>Quantum Numbers and Their Importance:</a:t>
            </a:r>
          </a:p>
        </p:txBody>
      </p:sp>
      <p:sp>
        <p:nvSpPr>
          <p:cNvPr id="3" name="Content Placeholder 2"/>
          <p:cNvSpPr>
            <a:spLocks noGrp="1"/>
          </p:cNvSpPr>
          <p:nvPr>
            <p:ph idx="1"/>
          </p:nvPr>
        </p:nvSpPr>
        <p:spPr/>
        <p:txBody>
          <a:bodyPr>
            <a:normAutofit fontScale="85000" lnSpcReduction="20000"/>
          </a:bodyPr>
          <a:lstStyle/>
          <a:p>
            <a:pPr algn="just">
              <a:buNone/>
            </a:pPr>
            <a:r>
              <a:rPr lang="en-US" dirty="0"/>
              <a:t>Define :To explain the position (location and energy) of electron in an </a:t>
            </a:r>
            <a:r>
              <a:rPr lang="en-US" dirty="0" err="1"/>
              <a:t>atom,the</a:t>
            </a:r>
            <a:r>
              <a:rPr lang="en-US" dirty="0"/>
              <a:t> number used are called quantum number. </a:t>
            </a:r>
          </a:p>
          <a:p>
            <a:pPr algn="just">
              <a:buNone/>
            </a:pPr>
            <a:r>
              <a:rPr lang="en-US" b="1" dirty="0">
                <a:solidFill>
                  <a:srgbClr val="FF0000"/>
                </a:solidFill>
              </a:rPr>
              <a:t>1.Principal Quantum Number (n):</a:t>
            </a:r>
          </a:p>
          <a:p>
            <a:pPr algn="just">
              <a:buNone/>
            </a:pPr>
            <a:r>
              <a:rPr lang="en-US" dirty="0"/>
              <a:t>    This quantum number arises from the solution of radial part of the wave equation. It determines the energy of the orbital .</a:t>
            </a:r>
          </a:p>
          <a:p>
            <a:pPr algn="just">
              <a:buNone/>
            </a:pPr>
            <a:r>
              <a:rPr lang="en-US" dirty="0"/>
              <a:t>    It indicates main energy level in which electron belongs. It also determines the average distance of an electron from the nucleus. it is denoted by n. As the value of n increases the electron gets further away from the nucleus and its energy increases.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solidFill>
                  <a:srgbClr val="FF0000"/>
                </a:solidFill>
              </a:rPr>
              <a:t>Planck’s Radiation  Law :</a:t>
            </a:r>
          </a:p>
        </p:txBody>
      </p:sp>
      <p:sp>
        <p:nvSpPr>
          <p:cNvPr id="3" name="Content Placeholder 2"/>
          <p:cNvSpPr>
            <a:spLocks noGrp="1"/>
          </p:cNvSpPr>
          <p:nvPr>
            <p:ph idx="1"/>
          </p:nvPr>
        </p:nvSpPr>
        <p:spPr/>
        <p:txBody>
          <a:bodyPr/>
          <a:lstStyle/>
          <a:p>
            <a:r>
              <a:rPr lang="en-US" dirty="0"/>
              <a:t>Max  Planck in October 1900 proposed a new empirical  formula to explain the the observed curves of black body radiation successfully as</a:t>
            </a:r>
          </a:p>
          <a:p>
            <a:pPr>
              <a:buNone/>
            </a:pPr>
            <a:r>
              <a:rPr lang="en-US" dirty="0"/>
              <a:t>         </a:t>
            </a:r>
          </a:p>
          <a:p>
            <a:pPr>
              <a:buNone/>
            </a:pPr>
            <a:r>
              <a:rPr lang="en-US" dirty="0"/>
              <a:t>                </a:t>
            </a:r>
            <a:r>
              <a:rPr lang="en-US" dirty="0" err="1"/>
              <a:t>E</a:t>
            </a:r>
            <a:r>
              <a:rPr lang="en-US" baseline="-25000" dirty="0" err="1"/>
              <a:t>λ</a:t>
            </a:r>
            <a:r>
              <a:rPr lang="en-US" dirty="0" err="1"/>
              <a:t>d</a:t>
            </a:r>
            <a:r>
              <a:rPr lang="en-US" baseline="-25000" dirty="0" err="1"/>
              <a:t>λ</a:t>
            </a:r>
            <a:r>
              <a:rPr lang="en-US" dirty="0"/>
              <a:t>= </a:t>
            </a:r>
          </a:p>
          <a:p>
            <a:pPr>
              <a:buNone/>
            </a:pPr>
            <a:r>
              <a:rPr lang="en-US" dirty="0"/>
              <a:t>   </a:t>
            </a:r>
          </a:p>
          <a:p>
            <a:pPr>
              <a:buNone/>
            </a:pPr>
            <a:r>
              <a:rPr lang="en-US" dirty="0"/>
              <a:t>This formula had no theoretical background and was obtained empirically by the trial and error method to explain the observed  results</a:t>
            </a: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971800" y="3733800"/>
            <a:ext cx="1371600" cy="70485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a:solidFill>
                  <a:srgbClr val="FF0000"/>
                </a:solidFill>
              </a:rPr>
              <a:t>2.Azimuthal Quantum Number (l):</a:t>
            </a:r>
          </a:p>
        </p:txBody>
      </p:sp>
      <p:sp>
        <p:nvSpPr>
          <p:cNvPr id="3" name="Content Placeholder 2"/>
          <p:cNvSpPr>
            <a:spLocks noGrp="1"/>
          </p:cNvSpPr>
          <p:nvPr>
            <p:ph idx="1"/>
          </p:nvPr>
        </p:nvSpPr>
        <p:spPr/>
        <p:txBody>
          <a:bodyPr>
            <a:normAutofit fontScale="92500" lnSpcReduction="20000"/>
          </a:bodyPr>
          <a:lstStyle/>
          <a:p>
            <a:pPr>
              <a:buNone/>
            </a:pPr>
            <a:r>
              <a:rPr lang="en-US" dirty="0"/>
              <a:t>A portion of main energy levels is associated with the orbital motion of an electron around the nucleus. This orbital motion is described by angular momentum of the electron ,which is characterized by the angular momentum quantum  number </a:t>
            </a:r>
            <a:r>
              <a:rPr lang="en-US" dirty="0" err="1"/>
              <a:t>l.This</a:t>
            </a:r>
            <a:r>
              <a:rPr lang="en-US" dirty="0"/>
              <a:t> quantum number arises from the solution of the angular momentum part of the wave equation. It determines the magnitude of angular  momentum of an electron in particular orbit and assumes the values 0,1,2…..(n-1).corresponding to these values of </a:t>
            </a:r>
            <a:r>
              <a:rPr lang="en-US" dirty="0" err="1"/>
              <a:t>l,orbitals</a:t>
            </a:r>
            <a:r>
              <a:rPr lang="en-US" dirty="0"/>
              <a:t> are designated as </a:t>
            </a:r>
            <a:r>
              <a:rPr lang="en-US" dirty="0" err="1"/>
              <a:t>s,p,d</a:t>
            </a:r>
            <a:r>
              <a:rPr lang="en-US" dirty="0"/>
              <a:t>,&amp; f orbital.</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85000" lnSpcReduction="10000"/>
          </a:bodyPr>
          <a:lstStyle/>
          <a:p>
            <a:pPr algn="just"/>
            <a:r>
              <a:rPr lang="en-US" sz="3300" dirty="0"/>
              <a:t>The values of l gives the sub-shell in which the electron is located. The numbers of sub-shells within a principal shell are determined by the value of n. thus l may have all possible whole number values from 0 to (n-1).</a:t>
            </a:r>
          </a:p>
          <a:p>
            <a:pPr algn="just">
              <a:buNone/>
            </a:pPr>
            <a:r>
              <a:rPr lang="en-US" sz="3300" dirty="0"/>
              <a:t> </a:t>
            </a:r>
            <a:r>
              <a:rPr lang="en-US" sz="3300" b="1" dirty="0">
                <a:solidFill>
                  <a:srgbClr val="FF0000"/>
                </a:solidFill>
              </a:rPr>
              <a:t>3.Magnetic quantum Number (m):</a:t>
            </a:r>
          </a:p>
          <a:p>
            <a:pPr algn="just">
              <a:buNone/>
            </a:pPr>
            <a:r>
              <a:rPr lang="en-US" sz="3300" dirty="0"/>
              <a:t>    Since an electron has an angular momentum ,its motion produces a magnetic </a:t>
            </a:r>
            <a:r>
              <a:rPr lang="en-US" sz="3300" dirty="0" err="1"/>
              <a:t>field.This</a:t>
            </a:r>
            <a:r>
              <a:rPr lang="en-US" sz="3300" dirty="0"/>
              <a:t> field can interact with external magnetic or electric field.</a:t>
            </a:r>
          </a:p>
          <a:p>
            <a:pPr algn="just">
              <a:buNone/>
            </a:pPr>
            <a:r>
              <a:rPr lang="en-US" sz="3300" dirty="0"/>
              <a:t>    As a result of this interaction, the electrons in a given energy sub-level orient themselves in certain specific region of space around the nucleus</a:t>
            </a:r>
            <a:r>
              <a:rPr lang="en-US" dirty="0"/>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10000"/>
          </a:bodyPr>
          <a:lstStyle/>
          <a:p>
            <a:pPr algn="just">
              <a:buNone/>
            </a:pPr>
            <a:r>
              <a:rPr lang="en-US" dirty="0"/>
              <a:t>    These regions are called orbital's. The number of orbital's in a given  energy sub-level is given by magnetic quantum numbers m.The number of values allowed to m depends on the value of l.</a:t>
            </a:r>
          </a:p>
          <a:p>
            <a:pPr algn="just">
              <a:buNone/>
            </a:pPr>
            <a:r>
              <a:rPr lang="en-US" dirty="0"/>
              <a:t>    The possible values of m range from –I through 0 to +1, thus having a total of (2l+1) values. </a:t>
            </a:r>
          </a:p>
          <a:p>
            <a:pPr algn="just">
              <a:buNone/>
            </a:pPr>
            <a:r>
              <a:rPr lang="en-US" b="1" dirty="0">
                <a:solidFill>
                  <a:srgbClr val="FF0000"/>
                </a:solidFill>
              </a:rPr>
              <a:t>4. Spin Quantum Number(s):</a:t>
            </a:r>
          </a:p>
          <a:p>
            <a:pPr algn="just">
              <a:buNone/>
            </a:pPr>
            <a:r>
              <a:rPr lang="en-US" dirty="0"/>
              <a:t>    The spin quantum number does not arises from the solution of Schrodinger time independent equation but from the solution is associated with electron spin angular momentum along the z-direction is found to be +- ½. The plus or minus values of the spin can be thought of as clockwise (↑) and anticlockwise (↓) direction in which it acts.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458200" cy="5791200"/>
          </a:xfrm>
        </p:spPr>
        <p:txBody>
          <a:bodyPr>
            <a:normAutofit fontScale="85000" lnSpcReduction="20000"/>
          </a:bodyPr>
          <a:lstStyle/>
          <a:p>
            <a:pPr algn="just"/>
            <a:r>
              <a:rPr lang="en-US" sz="3300" dirty="0"/>
              <a:t>However, in Dec.1900 </a:t>
            </a:r>
            <a:r>
              <a:rPr lang="en-US" sz="3300" dirty="0" err="1"/>
              <a:t>planck</a:t>
            </a:r>
            <a:r>
              <a:rPr lang="en-US" sz="3300" dirty="0"/>
              <a:t> announced the theory to support radiation law. In his revolutionary theory </a:t>
            </a:r>
            <a:r>
              <a:rPr lang="en-US" sz="3300" dirty="0" err="1"/>
              <a:t>planck</a:t>
            </a:r>
            <a:r>
              <a:rPr lang="en-US" sz="3300" dirty="0"/>
              <a:t> discarded the classical concept that an oscillator  emits or absorbs energy  continuously. </a:t>
            </a:r>
          </a:p>
          <a:p>
            <a:pPr algn="just"/>
            <a:r>
              <a:rPr lang="en-US" sz="3300" dirty="0"/>
              <a:t>The postulates which become the foundation of the quantum theory of radiation ,are as follows.</a:t>
            </a:r>
          </a:p>
          <a:p>
            <a:pPr marL="514350" indent="-514350" algn="just">
              <a:buAutoNum type="arabicPeriod"/>
            </a:pPr>
            <a:r>
              <a:rPr lang="en-US" sz="3300" dirty="0"/>
              <a:t>An oscillator emits or absorbs radiation discontinuously, in the form of packets or bundles of energy called quanta and the energy of quantum is proportional to frequency of radiation .</a:t>
            </a:r>
          </a:p>
          <a:p>
            <a:pPr marL="514350" indent="-514350" algn="just">
              <a:buNone/>
            </a:pPr>
            <a:r>
              <a:rPr lang="en-US" sz="3300" dirty="0"/>
              <a:t>       Thus,  E=h</a:t>
            </a:r>
            <a:r>
              <a:rPr lang="el-GR" sz="3300" dirty="0"/>
              <a:t>ν</a:t>
            </a:r>
            <a:endParaRPr lang="en-US" sz="3300" dirty="0"/>
          </a:p>
          <a:p>
            <a:pPr marL="514350" indent="-514350" algn="just">
              <a:buNone/>
            </a:pPr>
            <a:r>
              <a:rPr lang="en-US" sz="3300" dirty="0"/>
              <a:t>Where ,</a:t>
            </a:r>
            <a:r>
              <a:rPr lang="el-GR" sz="3300" dirty="0"/>
              <a:t>ν</a:t>
            </a:r>
            <a:r>
              <a:rPr lang="en-US" sz="3300" dirty="0"/>
              <a:t> is frequency and h is known as </a:t>
            </a:r>
            <a:r>
              <a:rPr lang="en-US" sz="3300" dirty="0" err="1"/>
              <a:t>planck’s</a:t>
            </a:r>
            <a:r>
              <a:rPr lang="en-US" sz="3300" dirty="0"/>
              <a:t> constant</a:t>
            </a:r>
          </a:p>
          <a:p>
            <a:pPr marL="514350" indent="-514350">
              <a:buNone/>
            </a:pPr>
            <a:endParaRPr lang="en-US" dirty="0"/>
          </a:p>
          <a:p>
            <a:pPr marL="514350" indent="-514350">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buNone/>
            </a:pPr>
            <a:r>
              <a:rPr lang="en-US" dirty="0"/>
              <a:t>2. The oscillator has definite amount of energy in discrete levels called energy levels .The energy of any energy levels is an </a:t>
            </a:r>
            <a:r>
              <a:rPr lang="en-US" dirty="0" err="1"/>
              <a:t>intergral</a:t>
            </a:r>
            <a:r>
              <a:rPr lang="en-US" dirty="0"/>
              <a:t> multiple of a quantum .</a:t>
            </a:r>
          </a:p>
          <a:p>
            <a:pPr>
              <a:buNone/>
            </a:pPr>
            <a:r>
              <a:rPr lang="en-US" dirty="0"/>
              <a:t>            Thus, En = </a:t>
            </a:r>
            <a:r>
              <a:rPr lang="en-US" dirty="0" err="1"/>
              <a:t>nh</a:t>
            </a:r>
            <a:r>
              <a:rPr lang="el-GR" dirty="0"/>
              <a:t>ν</a:t>
            </a:r>
            <a:endParaRPr lang="en-US" dirty="0"/>
          </a:p>
          <a:p>
            <a:pPr>
              <a:buNone/>
            </a:pPr>
            <a:r>
              <a:rPr lang="en-US" dirty="0"/>
              <a:t>Where , n is an integer. The energies of the different energy levels will be then 0,h</a:t>
            </a:r>
            <a:r>
              <a:rPr lang="el-GR" dirty="0"/>
              <a:t>ν</a:t>
            </a:r>
            <a:r>
              <a:rPr lang="en-US" dirty="0"/>
              <a:t>,2h</a:t>
            </a:r>
            <a:r>
              <a:rPr lang="el-GR" dirty="0"/>
              <a:t>ν</a:t>
            </a:r>
            <a:r>
              <a:rPr lang="en-US" dirty="0"/>
              <a:t>,3h</a:t>
            </a:r>
            <a:r>
              <a:rPr lang="el-GR" dirty="0"/>
              <a:t>ν</a:t>
            </a:r>
            <a:r>
              <a:rPr lang="en-US" dirty="0"/>
              <a:t> …thus energy emitted or absorbed by an oscillator will be h</a:t>
            </a:r>
            <a:r>
              <a:rPr lang="el-GR" dirty="0"/>
              <a:t>ν</a:t>
            </a:r>
            <a:r>
              <a:rPr lang="en-US" dirty="0"/>
              <a:t>,2h</a:t>
            </a:r>
            <a:r>
              <a:rPr lang="el-GR" dirty="0"/>
              <a:t>ν</a:t>
            </a:r>
            <a:r>
              <a:rPr lang="en-US" dirty="0"/>
              <a:t>,3h</a:t>
            </a:r>
            <a:r>
              <a:rPr lang="el-GR" dirty="0"/>
              <a:t>ν</a:t>
            </a:r>
            <a:r>
              <a:rPr lang="en-US"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l"/>
            <a:r>
              <a:rPr lang="en-US" sz="3600" b="1" dirty="0">
                <a:solidFill>
                  <a:srgbClr val="FF0000"/>
                </a:solidFill>
              </a:rPr>
              <a:t>Compton Effect:</a:t>
            </a:r>
          </a:p>
        </p:txBody>
      </p:sp>
      <p:sp>
        <p:nvSpPr>
          <p:cNvPr id="3" name="Content Placeholder 2"/>
          <p:cNvSpPr>
            <a:spLocks noGrp="1"/>
          </p:cNvSpPr>
          <p:nvPr>
            <p:ph idx="1"/>
          </p:nvPr>
        </p:nvSpPr>
        <p:spPr>
          <a:xfrm>
            <a:off x="457200" y="1600200"/>
            <a:ext cx="8458200" cy="4525963"/>
          </a:xfrm>
        </p:spPr>
        <p:txBody>
          <a:bodyPr>
            <a:normAutofit/>
          </a:bodyPr>
          <a:lstStyle/>
          <a:p>
            <a:pPr algn="just">
              <a:buNone/>
            </a:pPr>
            <a:r>
              <a:rPr lang="en-US" dirty="0"/>
              <a:t>   Compton (1923) studied the scattering of X-rays by crystals and found that the wavelength of the scattered radiation is longer than the wavelength of the incident radiation. The observed change in wavelength of the scattered radiation found to be independent of the wavelength of the incident radiation. This change in wavelength of scattered radiation is known as Compton effect.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Sinkar\Desktop\download (1).png"/>
          <p:cNvPicPr>
            <a:picLocks noGrp="1" noChangeAspect="1" noChangeArrowheads="1"/>
          </p:cNvPicPr>
          <p:nvPr>
            <p:ph idx="1"/>
          </p:nvPr>
        </p:nvPicPr>
        <p:blipFill>
          <a:blip r:embed="rId2"/>
          <a:srcRect/>
          <a:stretch>
            <a:fillRect/>
          </a:stretch>
        </p:blipFill>
        <p:spPr bwMode="auto">
          <a:xfrm>
            <a:off x="1752600" y="1524000"/>
            <a:ext cx="6248400" cy="42672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610600" cy="5516563"/>
          </a:xfrm>
          <a:ln>
            <a:solidFill>
              <a:schemeClr val="accent1"/>
            </a:solidFill>
          </a:ln>
        </p:spPr>
        <p:txBody>
          <a:bodyPr>
            <a:normAutofit/>
          </a:bodyPr>
          <a:lstStyle/>
          <a:p>
            <a:pPr algn="just">
              <a:buNone/>
            </a:pPr>
            <a:r>
              <a:rPr lang="en-US" dirty="0"/>
              <a:t>Compton explained scattering of X-ray by taking into consideration the particle characteristics of radiation  as suggested by Planck's quantum theory. When incident radiation strikes crystal or scatterer,the collision between photon and electron will be an elastic. The photon transfer </a:t>
            </a:r>
          </a:p>
          <a:p>
            <a:pPr algn="just">
              <a:buNone/>
            </a:pPr>
            <a:r>
              <a:rPr lang="en-US" dirty="0"/>
              <a:t>kinetic energy and momentum to the electron and therefore the scattered photon will have lower energy than the incident photon. </a:t>
            </a:r>
          </a:p>
          <a:p>
            <a:pPr algn="just">
              <a:buNone/>
            </a:pPr>
            <a:r>
              <a:rPr lang="en-US" dirty="0"/>
              <a:t>                                 d</a:t>
            </a:r>
            <a:r>
              <a:rPr lang="el-GR" sz="2800" dirty="0"/>
              <a:t>λ</a:t>
            </a:r>
            <a:r>
              <a:rPr lang="en-US" dirty="0"/>
              <a:t>  =      </a:t>
            </a:r>
          </a:p>
          <a:p>
            <a:pPr algn="just">
              <a:buNone/>
            </a:pPr>
            <a:endParaRPr lang="en-US" dirty="0"/>
          </a:p>
          <a:p>
            <a:pPr algn="just">
              <a:buNone/>
            </a:pPr>
            <a:endParaRPr lang="en-US" dirty="0"/>
          </a:p>
          <a:p>
            <a:pPr algn="just">
              <a:buNone/>
            </a:pPr>
            <a:endParaRPr lang="en-US"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114800" y="4495800"/>
            <a:ext cx="238125" cy="438150"/>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419600" y="4572000"/>
            <a:ext cx="723900" cy="238125"/>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1301</TotalTime>
  <Words>2678</Words>
  <Application>Microsoft Office PowerPoint</Application>
  <PresentationFormat>On-screen Show (4:3)</PresentationFormat>
  <Paragraphs>211</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Flow</vt:lpstr>
      <vt:lpstr>Quantum Mechanics</vt:lpstr>
      <vt:lpstr>PowerPoint Presentation</vt:lpstr>
      <vt:lpstr>PowerPoint Presentation</vt:lpstr>
      <vt:lpstr>Planck’s Radiation  Law :</vt:lpstr>
      <vt:lpstr>PowerPoint Presentation</vt:lpstr>
      <vt:lpstr>PowerPoint Presentation</vt:lpstr>
      <vt:lpstr>Compton Effect:</vt:lpstr>
      <vt:lpstr>PowerPoint Presentation</vt:lpstr>
      <vt:lpstr>PowerPoint Presentation</vt:lpstr>
      <vt:lpstr>Photoelectric  Effect :</vt:lpstr>
      <vt:lpstr>PowerPoint Presentation</vt:lpstr>
      <vt:lpstr>PowerPoint Presentation</vt:lpstr>
      <vt:lpstr>PowerPoint Presentation</vt:lpstr>
      <vt:lpstr>PowerPoint Presentation</vt:lpstr>
      <vt:lpstr>de-Broglie’s Hypothesis:</vt:lpstr>
      <vt:lpstr>PowerPoint Presentation</vt:lpstr>
      <vt:lpstr>Bohr’s Model of Hydrogen Atom:</vt:lpstr>
      <vt:lpstr>PowerPoint Presentation</vt:lpstr>
      <vt:lpstr>Defects of Bohr’s Theory:</vt:lpstr>
      <vt:lpstr>PowerPoint Presentation</vt:lpstr>
      <vt:lpstr>Heisenberg’s Uncertainty Principle :</vt:lpstr>
      <vt:lpstr>Schrodinger’s Wave Equation:</vt:lpstr>
      <vt:lpstr>PowerPoint Presentation</vt:lpstr>
      <vt:lpstr>PowerPoint Presentation</vt:lpstr>
      <vt:lpstr>PowerPoint Presentation</vt:lpstr>
      <vt:lpstr>PowerPoint Presentation</vt:lpstr>
      <vt:lpstr>PowerPoint Presentation</vt:lpstr>
      <vt:lpstr>Physical Interpretation of wave function:</vt:lpstr>
      <vt:lpstr>PowerPoint Presentation</vt:lpstr>
      <vt:lpstr>Postulates of Quantum Mechanics :</vt:lpstr>
      <vt:lpstr>PowerPoint Presentation</vt:lpstr>
      <vt:lpstr>PowerPoint Presentation</vt:lpstr>
      <vt:lpstr>PowerPoint Presentation</vt:lpstr>
      <vt:lpstr>  Schrodinger’s Wave Equation for Hydrogen Atom: </vt:lpstr>
      <vt:lpstr>PowerPoint Presentation</vt:lpstr>
      <vt:lpstr>PowerPoint Presentation</vt:lpstr>
      <vt:lpstr>PowerPoint Presentation</vt:lpstr>
      <vt:lpstr>PowerPoint Presentation</vt:lpstr>
      <vt:lpstr>Quantum Numbers and Their Importance:</vt:lpstr>
      <vt:lpstr>2.Azimuthal Quantum Number (l):</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Quantum Mechanics</dc:title>
  <dc:creator>Sinkar</dc:creator>
  <cp:lastModifiedBy>Sinkar</cp:lastModifiedBy>
  <cp:revision>102</cp:revision>
  <dcterms:created xsi:type="dcterms:W3CDTF">2020-07-27T15:59:53Z</dcterms:created>
  <dcterms:modified xsi:type="dcterms:W3CDTF">2020-09-03T16:48:34Z</dcterms:modified>
</cp:coreProperties>
</file>